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27" r:id="rId2"/>
    <p:sldId id="555" r:id="rId3"/>
    <p:sldId id="556" r:id="rId4"/>
    <p:sldId id="557" r:id="rId5"/>
    <p:sldId id="558" r:id="rId6"/>
    <p:sldId id="559" r:id="rId7"/>
    <p:sldId id="561" r:id="rId8"/>
    <p:sldId id="579" r:id="rId9"/>
    <p:sldId id="560" r:id="rId10"/>
    <p:sldId id="562" r:id="rId11"/>
    <p:sldId id="580" r:id="rId12"/>
    <p:sldId id="581" r:id="rId13"/>
    <p:sldId id="582" r:id="rId14"/>
    <p:sldId id="583" r:id="rId15"/>
    <p:sldId id="584" r:id="rId16"/>
    <p:sldId id="585" r:id="rId17"/>
    <p:sldId id="563" r:id="rId18"/>
    <p:sldId id="564" r:id="rId19"/>
    <p:sldId id="565" r:id="rId20"/>
    <p:sldId id="566" r:id="rId21"/>
    <p:sldId id="567" r:id="rId22"/>
    <p:sldId id="587" r:id="rId23"/>
    <p:sldId id="5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16"/>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13D9A-D93D-7C48-A020-21780F041B3D}" type="datetimeFigureOut">
              <a:rPr lang="en-US" smtClean="0"/>
              <a:t>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AE7AE-5563-E448-92BC-2CED833498EF}" type="slidenum">
              <a:rPr lang="en-US" smtClean="0"/>
              <a:t>‹#›</a:t>
            </a:fld>
            <a:endParaRPr lang="en-US"/>
          </a:p>
        </p:txBody>
      </p:sp>
    </p:spTree>
    <p:extLst>
      <p:ext uri="{BB962C8B-B14F-4D97-AF65-F5344CB8AC3E}">
        <p14:creationId xmlns:p14="http://schemas.microsoft.com/office/powerpoint/2010/main" val="2110407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Unix time is </a:t>
            </a:r>
            <a:r>
              <a:rPr lang="en-US" sz="1200" b="1" i="0" kern="1200" dirty="0">
                <a:solidFill>
                  <a:schemeClr val="tx1"/>
                </a:solidFill>
                <a:effectLst/>
                <a:latin typeface="+mn-lt"/>
                <a:ea typeface="+mn-ea"/>
                <a:cs typeface="+mn-cs"/>
              </a:rPr>
              <a:t>a way of representing a timestamp by representing the time as the number of seconds since January 1st, 1970 at 00:00:00 UTC</a:t>
            </a:r>
            <a:r>
              <a:rPr lang="en-US" sz="1200" b="0" i="0" kern="1200" dirty="0">
                <a:solidFill>
                  <a:schemeClr val="tx1"/>
                </a:solidFill>
                <a:effectLst/>
                <a:latin typeface="+mn-lt"/>
                <a:ea typeface="+mn-ea"/>
                <a:cs typeface="+mn-cs"/>
              </a:rPr>
              <a:t>. One of the primary benefits of using Unix time is that it can be represented as an integer making it easier to parse and use across different systems.</a:t>
            </a:r>
            <a:endParaRPr lang="en-US" dirty="0"/>
          </a:p>
        </p:txBody>
      </p:sp>
      <p:sp>
        <p:nvSpPr>
          <p:cNvPr id="4" name="Slide Number Placeholder 3"/>
          <p:cNvSpPr>
            <a:spLocks noGrp="1"/>
          </p:cNvSpPr>
          <p:nvPr>
            <p:ph type="sldNum" sz="quarter" idx="5"/>
          </p:nvPr>
        </p:nvSpPr>
        <p:spPr/>
        <p:txBody>
          <a:bodyPr/>
          <a:lstStyle/>
          <a:p>
            <a:fld id="{38AAE7AE-5563-E448-92BC-2CED833498EF}" type="slidenum">
              <a:rPr lang="en-US" smtClean="0"/>
              <a:t>11</a:t>
            </a:fld>
            <a:endParaRPr lang="en-US"/>
          </a:p>
        </p:txBody>
      </p:sp>
    </p:spTree>
    <p:extLst>
      <p:ext uri="{BB962C8B-B14F-4D97-AF65-F5344CB8AC3E}">
        <p14:creationId xmlns:p14="http://schemas.microsoft.com/office/powerpoint/2010/main" val="313346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AAE7AE-5563-E448-92BC-2CED833498EF}" type="slidenum">
              <a:rPr lang="en-US" smtClean="0"/>
              <a:t>13</a:t>
            </a:fld>
            <a:endParaRPr lang="en-US"/>
          </a:p>
        </p:txBody>
      </p:sp>
    </p:spTree>
    <p:extLst>
      <p:ext uri="{BB962C8B-B14F-4D97-AF65-F5344CB8AC3E}">
        <p14:creationId xmlns:p14="http://schemas.microsoft.com/office/powerpoint/2010/main" val="158553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B0487-E98D-8A4C-A0F5-7F487C7B57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7222065-7800-B243-9DCB-30B696B0A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A3EDFB-9C75-B548-BBEB-7202820BDF93}"/>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946CCDAA-9643-2341-B346-5DBA118A2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75B3-E8CB-8941-81C6-D9054C7955C1}"/>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2448878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E38C1-8A02-3645-81A4-A0EB758BB2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0CE08D-7B64-1A4B-8461-2944E70B7B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47346-E7EA-4C45-9540-983DF276261A}"/>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B25C5DA1-7BA9-F74A-9EED-5E066F1B38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735CE0-2F2A-AA4B-9460-78610EE6EC6F}"/>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1715164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16A8A-03F9-014D-9132-992B68B75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410CB7-1DFF-5A43-9501-5554956C7C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3894D5-4DB2-9340-9191-023B4E9943BA}"/>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1058E563-E3CD-E64A-8894-41FB39FAF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A022D-2C39-D242-8C8D-70BDF21F309E}"/>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2772941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Placeholder 1"/>
          <p:cNvSpPr>
            <a:spLocks noGrp="1"/>
          </p:cNvSpPr>
          <p:nvPr>
            <p:ph type="title"/>
          </p:nvPr>
        </p:nvSpPr>
        <p:spPr>
          <a:xfrm>
            <a:off x="838200" y="2420068"/>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32205777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ontent Slide">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p:cNvSpPr>
            <a:spLocks noGrp="1"/>
          </p:cNvSpPr>
          <p:nvPr>
            <p:ph type="title"/>
          </p:nvPr>
        </p:nvSpPr>
        <p:spPr>
          <a:xfrm>
            <a:off x="838200" y="119321"/>
            <a:ext cx="10515600" cy="1325563"/>
          </a:xfrm>
        </p:spPr>
        <p:txBody>
          <a:bodyPr/>
          <a:lstStyle>
            <a:lvl1pPr algn="l">
              <a:defRPr>
                <a:solidFill>
                  <a:schemeClr val="bg1"/>
                </a:solidFill>
                <a:latin typeface="Arial" charset="0"/>
                <a:ea typeface="Arial" charset="0"/>
                <a:cs typeface="Arial" charset="0"/>
              </a:defRPr>
            </a:lvl1pPr>
          </a:lstStyle>
          <a:p>
            <a:r>
              <a:rPr lang="en-US"/>
              <a:t>Click to edit Master title style</a:t>
            </a:r>
            <a:endParaRPr lang="en-US" dirty="0"/>
          </a:p>
        </p:txBody>
      </p:sp>
      <p:sp>
        <p:nvSpPr>
          <p:cNvPr id="8" name="Content Placeholder 2"/>
          <p:cNvSpPr>
            <a:spLocks noGrp="1"/>
          </p:cNvSpPr>
          <p:nvPr>
            <p:ph idx="1" hasCustomPrompt="1"/>
          </p:nvPr>
        </p:nvSpPr>
        <p:spPr>
          <a:xfrm>
            <a:off x="838200" y="1825625"/>
            <a:ext cx="10515600" cy="4351339"/>
          </a:xfrm>
          <a:prstGeom prst="rect">
            <a:avLst/>
          </a:prstGeom>
        </p:spPr>
        <p:txBody>
          <a:bodyPr/>
          <a:lstStyle>
            <a:lvl1pPr>
              <a:defRPr lang="en-US" smtClean="0">
                <a:effectLst/>
              </a:defRPr>
            </a:lvl1pPr>
          </a:lstStyle>
          <a:p>
            <a:r>
              <a:rPr lang="en-US" dirty="0" err="1">
                <a:effectLst/>
                <a:latin typeface="Arial" charset="0"/>
              </a:rPr>
              <a:t>Nequiam</a:t>
            </a:r>
            <a:r>
              <a:rPr lang="en-US" dirty="0">
                <a:effectLst/>
                <a:latin typeface="Arial" charset="0"/>
              </a:rPr>
              <a:t> </a:t>
            </a:r>
            <a:r>
              <a:rPr lang="en-US" dirty="0" err="1">
                <a:effectLst/>
                <a:latin typeface="Arial" charset="0"/>
              </a:rPr>
              <a:t>dere</a:t>
            </a:r>
            <a:r>
              <a:rPr lang="en-US" dirty="0">
                <a:effectLst/>
                <a:latin typeface="Arial" charset="0"/>
              </a:rPr>
              <a:t> </a:t>
            </a:r>
            <a:r>
              <a:rPr lang="en-US" dirty="0" err="1">
                <a:effectLst/>
                <a:latin typeface="Arial" charset="0"/>
              </a:rPr>
              <a:t>reiunt</a:t>
            </a:r>
            <a:r>
              <a:rPr lang="en-US" dirty="0">
                <a:effectLst/>
                <a:latin typeface="Arial" charset="0"/>
              </a:rPr>
              <a:t> </a:t>
            </a:r>
            <a:r>
              <a:rPr lang="en-US" dirty="0" err="1">
                <a:effectLst/>
                <a:latin typeface="Arial" charset="0"/>
              </a:rPr>
              <a:t>officiae</a:t>
            </a:r>
            <a:r>
              <a:rPr lang="en-US" dirty="0">
                <a:effectLst/>
                <a:latin typeface="Arial" charset="0"/>
              </a:rPr>
              <a:t> </a:t>
            </a:r>
            <a:r>
              <a:rPr lang="en-US" dirty="0" err="1">
                <a:effectLst/>
                <a:latin typeface="Arial" charset="0"/>
              </a:rPr>
              <a:t>officia</a:t>
            </a:r>
            <a:r>
              <a:rPr lang="en-US" dirty="0">
                <a:effectLst/>
                <a:latin typeface="Arial" charset="0"/>
              </a:rPr>
              <a:t> </a:t>
            </a:r>
            <a:r>
              <a:rPr lang="en-US" dirty="0" err="1">
                <a:effectLst/>
                <a:latin typeface="Arial" charset="0"/>
              </a:rPr>
              <a:t>nimiligentia</a:t>
            </a:r>
            <a:r>
              <a:rPr lang="en-US" dirty="0">
                <a:effectLst/>
                <a:latin typeface="Arial" charset="0"/>
              </a:rPr>
              <a:t> </a:t>
            </a:r>
            <a:r>
              <a:rPr lang="en-US" dirty="0" err="1">
                <a:effectLst/>
                <a:latin typeface="Arial" charset="0"/>
              </a:rPr>
              <a:t>nobit</a:t>
            </a:r>
            <a:r>
              <a:rPr lang="en-US" dirty="0">
                <a:effectLst/>
                <a:latin typeface="Arial" charset="0"/>
              </a:rPr>
              <a:t> </a:t>
            </a:r>
            <a:r>
              <a:rPr lang="en-US" dirty="0" err="1">
                <a:effectLst/>
                <a:latin typeface="Arial" charset="0"/>
              </a:rPr>
              <a:t>omnimendis</a:t>
            </a:r>
            <a:r>
              <a:rPr lang="en-US" dirty="0">
                <a:effectLst/>
                <a:latin typeface="Arial" charset="0"/>
              </a:rPr>
              <a:t> in </a:t>
            </a:r>
            <a:r>
              <a:rPr lang="en-US" dirty="0" err="1">
                <a:effectLst/>
                <a:latin typeface="Arial" charset="0"/>
              </a:rPr>
              <a:t>conserf</a:t>
            </a:r>
            <a:r>
              <a:rPr lang="en-US" dirty="0">
                <a:effectLst/>
                <a:latin typeface="Arial" charset="0"/>
              </a:rPr>
              <a:t> </a:t>
            </a:r>
            <a:r>
              <a:rPr lang="en-US" dirty="0" err="1">
                <a:effectLst/>
                <a:latin typeface="Arial" charset="0"/>
              </a:rPr>
              <a:t>erciendam</a:t>
            </a:r>
            <a:r>
              <a:rPr lang="en-US" dirty="0">
                <a:effectLst/>
                <a:latin typeface="Arial" charset="0"/>
              </a:rPr>
              <a:t>, </a:t>
            </a:r>
            <a:r>
              <a:rPr lang="en-US" dirty="0" err="1">
                <a:effectLst/>
                <a:latin typeface="Arial" charset="0"/>
              </a:rPr>
              <a:t>consed</a:t>
            </a:r>
            <a:r>
              <a:rPr lang="en-US" dirty="0">
                <a:effectLst/>
                <a:latin typeface="Arial" charset="0"/>
              </a:rPr>
              <a:t> </a:t>
            </a:r>
            <a:r>
              <a:rPr lang="en-US" dirty="0" err="1">
                <a:effectLst/>
                <a:latin typeface="Arial" charset="0"/>
              </a:rPr>
              <a:t>maios</a:t>
            </a:r>
            <a:r>
              <a:rPr lang="en-US" dirty="0">
                <a:effectLst/>
                <a:latin typeface="Arial" charset="0"/>
              </a:rPr>
              <a:t> </a:t>
            </a:r>
            <a:r>
              <a:rPr lang="en-US" dirty="0" err="1">
                <a:effectLst/>
                <a:latin typeface="Arial" charset="0"/>
              </a:rPr>
              <a:t>eos</a:t>
            </a:r>
            <a:r>
              <a:rPr lang="en-US" dirty="0">
                <a:effectLst/>
                <a:latin typeface="Arial" charset="0"/>
              </a:rPr>
              <a:t> </a:t>
            </a:r>
            <a:r>
              <a:rPr lang="en-US" dirty="0" err="1">
                <a:effectLst/>
                <a:latin typeface="Arial" charset="0"/>
              </a:rPr>
              <a:t>quia</a:t>
            </a:r>
            <a:r>
              <a:rPr lang="en-US" dirty="0">
                <a:effectLst/>
                <a:latin typeface="Arial" charset="0"/>
              </a:rPr>
              <a:t> </a:t>
            </a:r>
            <a:r>
              <a:rPr lang="en-US" dirty="0" err="1">
                <a:effectLst/>
                <a:latin typeface="Arial" charset="0"/>
              </a:rPr>
              <a:t>sam</a:t>
            </a:r>
            <a:r>
              <a:rPr lang="en-US" dirty="0">
                <a:effectLst/>
                <a:latin typeface="Arial" charset="0"/>
              </a:rPr>
              <a:t> </a:t>
            </a:r>
            <a:r>
              <a:rPr lang="en-US" dirty="0" err="1">
                <a:effectLst/>
                <a:latin typeface="Arial" charset="0"/>
              </a:rPr>
              <a:t>quidererfero</a:t>
            </a:r>
            <a:r>
              <a:rPr lang="en-US" dirty="0">
                <a:effectLst/>
                <a:latin typeface="Arial" charset="0"/>
              </a:rPr>
              <a:t> </a:t>
            </a:r>
            <a:r>
              <a:rPr lang="en-US" dirty="0" err="1">
                <a:effectLst/>
                <a:latin typeface="Arial" charset="0"/>
              </a:rPr>
              <a:t>eaque</a:t>
            </a:r>
            <a:r>
              <a:rPr lang="en-US" dirty="0">
                <a:effectLst/>
                <a:latin typeface="Arial" charset="0"/>
              </a:rPr>
              <a:t> </a:t>
            </a:r>
            <a:r>
              <a:rPr lang="en-US" dirty="0" err="1">
                <a:effectLst/>
                <a:latin typeface="Arial" charset="0"/>
              </a:rPr>
              <a:t>eaquo</a:t>
            </a:r>
            <a:r>
              <a:rPr lang="en-US" dirty="0">
                <a:effectLst/>
                <a:latin typeface="Arial" charset="0"/>
              </a:rPr>
              <a:t> </a:t>
            </a:r>
            <a:r>
              <a:rPr lang="en-US" dirty="0" err="1">
                <a:effectLst/>
                <a:latin typeface="Arial" charset="0"/>
              </a:rPr>
              <a:t>dolorempos</a:t>
            </a:r>
            <a:r>
              <a:rPr lang="en-US" dirty="0">
                <a:effectLst/>
                <a:latin typeface="Arial" charset="0"/>
              </a:rPr>
              <a:t> </a:t>
            </a:r>
            <a:r>
              <a:rPr lang="en-US" dirty="0" err="1">
                <a:effectLst/>
                <a:latin typeface="Arial" charset="0"/>
              </a:rPr>
              <a:t>aute</a:t>
            </a:r>
            <a:r>
              <a:rPr lang="en-US" dirty="0">
                <a:effectLst/>
                <a:latin typeface="Arial" charset="0"/>
              </a:rPr>
              <a:t> </a:t>
            </a:r>
            <a:r>
              <a:rPr lang="en-US" dirty="0" err="1">
                <a:effectLst/>
                <a:latin typeface="Arial" charset="0"/>
              </a:rPr>
              <a:t>maior</a:t>
            </a:r>
            <a:r>
              <a:rPr lang="en-US" dirty="0">
                <a:effectLst/>
                <a:latin typeface="Arial" charset="0"/>
              </a:rPr>
              <a:t> </a:t>
            </a:r>
            <a:r>
              <a:rPr lang="en-US" dirty="0" err="1">
                <a:effectLst/>
                <a:latin typeface="Arial" charset="0"/>
              </a:rPr>
              <a:t>aut</a:t>
            </a:r>
            <a:r>
              <a:rPr lang="en-US" dirty="0">
                <a:effectLst/>
                <a:latin typeface="Arial" charset="0"/>
              </a:rPr>
              <a:t> lit </a:t>
            </a:r>
            <a:r>
              <a:rPr lang="en-US" dirty="0" err="1">
                <a:effectLst/>
                <a:latin typeface="Arial" charset="0"/>
              </a:rPr>
              <a:t>destibe</a:t>
            </a:r>
            <a:r>
              <a:rPr lang="en-US" dirty="0">
                <a:effectLst/>
                <a:latin typeface="Arial" charset="0"/>
              </a:rPr>
              <a:t> </a:t>
            </a:r>
            <a:r>
              <a:rPr lang="en-US" dirty="0" err="1">
                <a:effectLst/>
                <a:latin typeface="Arial" charset="0"/>
              </a:rPr>
              <a:t>arundam</a:t>
            </a:r>
            <a:r>
              <a:rPr lang="en-US" dirty="0">
                <a:effectLst/>
                <a:latin typeface="Arial" charset="0"/>
              </a:rPr>
              <a:t> et qui </a:t>
            </a:r>
            <a:r>
              <a:rPr lang="en-US" dirty="0" err="1">
                <a:effectLst/>
                <a:latin typeface="Arial" charset="0"/>
              </a:rPr>
              <a:t>delitae</a:t>
            </a:r>
            <a:r>
              <a:rPr lang="en-US" dirty="0">
                <a:effectLst/>
                <a:latin typeface="Arial" charset="0"/>
              </a:rPr>
              <a:t> </a:t>
            </a:r>
            <a:r>
              <a:rPr lang="en-US" dirty="0" err="1">
                <a:effectLst/>
                <a:latin typeface="Arial" charset="0"/>
              </a:rPr>
              <a:t>dolectur</a:t>
            </a:r>
            <a:r>
              <a:rPr lang="en-US" dirty="0">
                <a:effectLst/>
                <a:latin typeface="Arial" charset="0"/>
              </a:rPr>
              <a:t>?</a:t>
            </a:r>
          </a:p>
          <a:p>
            <a:endParaRPr lang="en-US" dirty="0">
              <a:effectLst/>
              <a:latin typeface="Arial" charset="0"/>
            </a:endParaRPr>
          </a:p>
          <a:p>
            <a:r>
              <a:rPr lang="en-US" dirty="0" err="1">
                <a:effectLst/>
                <a:latin typeface="Arial" charset="0"/>
              </a:rPr>
              <a:t>Agnisit</a:t>
            </a:r>
            <a:r>
              <a:rPr lang="en-US" dirty="0">
                <a:effectLst/>
                <a:latin typeface="Arial" charset="0"/>
              </a:rPr>
              <a:t> </a:t>
            </a:r>
            <a:r>
              <a:rPr lang="en-US" dirty="0" err="1">
                <a:effectLst/>
                <a:latin typeface="Arial" charset="0"/>
              </a:rPr>
              <a:t>asitem</a:t>
            </a:r>
            <a:r>
              <a:rPr lang="en-US" dirty="0">
                <a:effectLst/>
                <a:latin typeface="Arial" charset="0"/>
              </a:rPr>
              <a:t> </a:t>
            </a:r>
            <a:r>
              <a:rPr lang="en-US" dirty="0" err="1">
                <a:effectLst/>
                <a:latin typeface="Arial" charset="0"/>
              </a:rPr>
              <a:t>si</a:t>
            </a:r>
            <a:r>
              <a:rPr lang="en-US" dirty="0">
                <a:effectLst/>
                <a:latin typeface="Arial" charset="0"/>
              </a:rPr>
              <a:t> </a:t>
            </a:r>
            <a:r>
              <a:rPr lang="en-US" dirty="0" err="1">
                <a:effectLst/>
                <a:latin typeface="Arial" charset="0"/>
              </a:rPr>
              <a:t>corro</a:t>
            </a:r>
            <a:r>
              <a:rPr lang="en-US" dirty="0">
                <a:effectLst/>
                <a:latin typeface="Arial" charset="0"/>
              </a:rPr>
              <a:t> </a:t>
            </a:r>
            <a:r>
              <a:rPr lang="en-US" dirty="0" err="1">
                <a:effectLst/>
                <a:latin typeface="Arial" charset="0"/>
              </a:rPr>
              <a:t>conseque</a:t>
            </a:r>
            <a:r>
              <a:rPr lang="en-US" dirty="0">
                <a:effectLst/>
                <a:latin typeface="Arial" charset="0"/>
              </a:rPr>
              <a:t> </a:t>
            </a:r>
            <a:r>
              <a:rPr lang="en-US" dirty="0" err="1">
                <a:effectLst/>
                <a:latin typeface="Arial" charset="0"/>
              </a:rPr>
              <a:t>delicitat</a:t>
            </a:r>
            <a:r>
              <a:rPr lang="en-US" dirty="0">
                <a:effectLst/>
                <a:latin typeface="Arial" charset="0"/>
              </a:rPr>
              <a:t> la </a:t>
            </a:r>
            <a:r>
              <a:rPr lang="en-US" dirty="0" err="1">
                <a:effectLst/>
                <a:latin typeface="Arial" charset="0"/>
              </a:rPr>
              <a:t>volupta</a:t>
            </a:r>
            <a:r>
              <a:rPr lang="en-US" dirty="0">
                <a:effectLst/>
                <a:latin typeface="Arial" charset="0"/>
              </a:rPr>
              <a:t> id </a:t>
            </a:r>
            <a:r>
              <a:rPr lang="en-US" dirty="0" err="1">
                <a:effectLst/>
                <a:latin typeface="Arial" charset="0"/>
              </a:rPr>
              <a:t>quat</a:t>
            </a:r>
            <a:r>
              <a:rPr lang="en-US" dirty="0">
                <a:effectLst/>
                <a:latin typeface="Arial" charset="0"/>
              </a:rPr>
              <a:t> </a:t>
            </a:r>
            <a:r>
              <a:rPr lang="en-US" dirty="0" err="1">
                <a:effectLst/>
                <a:latin typeface="Arial" charset="0"/>
              </a:rPr>
              <a:t>harchil</a:t>
            </a:r>
            <a:r>
              <a:rPr lang="en-US" dirty="0">
                <a:effectLst/>
                <a:latin typeface="Arial" charset="0"/>
              </a:rPr>
              <a:t> </a:t>
            </a:r>
            <a:r>
              <a:rPr lang="en-US" dirty="0" err="1">
                <a:effectLst/>
                <a:latin typeface="Arial" charset="0"/>
              </a:rPr>
              <a:t>inciunt</a:t>
            </a:r>
            <a:r>
              <a:rPr lang="en-US" dirty="0">
                <a:effectLst/>
                <a:latin typeface="Arial" charset="0"/>
              </a:rPr>
              <a:t>.</a:t>
            </a:r>
          </a:p>
        </p:txBody>
      </p:sp>
    </p:spTree>
    <p:extLst>
      <p:ext uri="{BB962C8B-B14F-4D97-AF65-F5344CB8AC3E}">
        <p14:creationId xmlns:p14="http://schemas.microsoft.com/office/powerpoint/2010/main" val="203810632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8B6D-E669-9340-9911-B323639534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976F8-E733-4141-B01A-18E4D5E18B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CD5505-0406-114F-903D-C68143E5E304}"/>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57D2BDAD-3FEB-474F-AAE9-0773717B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C7BF6-A5CE-BA42-9216-946931F5524B}"/>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4289941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5420B-1C70-2E48-B55B-60885F0EB4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91E414-F764-D445-A810-D75A62E23C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DBAF9A-1F88-9F42-ADE7-46F37C1B5060}"/>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916DFCAC-1BC8-674C-81C5-C4C44E739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DA1D9-0975-B445-97C5-FAAC9CB16AD0}"/>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3611114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3ED-A84A-6741-8565-906DEEF764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424E41-FBE0-BE4F-9224-9A9275D267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72038E-FE82-7245-9FB8-B8B1BB8691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D4B72B-F32C-F048-827F-C561A2BC77F7}"/>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6" name="Footer Placeholder 5">
            <a:extLst>
              <a:ext uri="{FF2B5EF4-FFF2-40B4-BE49-F238E27FC236}">
                <a16:creationId xmlns:a16="http://schemas.microsoft.com/office/drawing/2014/main" id="{944D1A0C-5211-7648-A09B-561D2B194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89DE34-AF08-B94D-850C-BC2C9A589BE8}"/>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3734764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393E-29DB-7F41-8A09-B6A9E2D26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7B1FE2-28E4-FC42-9A1F-A5A5F9C002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E43C62-CB49-3346-9F14-53EAE4E853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2FE9D7-FE56-F14F-9F25-76FD1F609E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0E140E-CF57-5447-ACC5-7FB2E5BFF7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125A07-3359-C442-BB0B-3AA96DDA59D5}"/>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8" name="Footer Placeholder 7">
            <a:extLst>
              <a:ext uri="{FF2B5EF4-FFF2-40B4-BE49-F238E27FC236}">
                <a16:creationId xmlns:a16="http://schemas.microsoft.com/office/drawing/2014/main" id="{44ADAFC4-6538-8149-B139-49D64CB542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3C6C57-7EC5-EA48-AEF7-6990426A987B}"/>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220748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D682D-8848-B844-AD5B-3C6568B9B3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1C7640-1FCB-A844-B925-30A65E5A6D66}"/>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4" name="Footer Placeholder 3">
            <a:extLst>
              <a:ext uri="{FF2B5EF4-FFF2-40B4-BE49-F238E27FC236}">
                <a16:creationId xmlns:a16="http://schemas.microsoft.com/office/drawing/2014/main" id="{531FEA26-4FC8-2044-A3D1-0C5CFC591A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25A76E-F537-DA4E-828F-B27595CBA458}"/>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1275539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C488AA-FD7D-F843-9947-886CDBB3A36C}"/>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3" name="Footer Placeholder 2">
            <a:extLst>
              <a:ext uri="{FF2B5EF4-FFF2-40B4-BE49-F238E27FC236}">
                <a16:creationId xmlns:a16="http://schemas.microsoft.com/office/drawing/2014/main" id="{D2D6677E-D402-D742-A3DB-D20D9CA166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E21138-392C-D74A-B32D-B26D46502854}"/>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20615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6AEFA-4B86-2E4A-BB93-D22F1A6B6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4D2576-BEDE-B840-BA16-52FC679B6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166260-EC80-1E49-AE2C-26F855828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B0A899-4DB8-1B4A-9EF9-DBE6FCD98831}"/>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6" name="Footer Placeholder 5">
            <a:extLst>
              <a:ext uri="{FF2B5EF4-FFF2-40B4-BE49-F238E27FC236}">
                <a16:creationId xmlns:a16="http://schemas.microsoft.com/office/drawing/2014/main" id="{55A9284F-6B64-BC4C-B741-68399378EF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7FB6F7-3F57-A446-97CF-62AE3E526DEE}"/>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1904928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5DC4-0302-DF4B-A0EE-6F1CD7977E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70CE8B-A65F-594C-8519-3DA885174A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A24D3-19EE-E347-9D4D-5FCD68EB6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EFD9A4-B1E4-A94D-816B-BA8830F11921}"/>
              </a:ext>
            </a:extLst>
          </p:cNvPr>
          <p:cNvSpPr>
            <a:spLocks noGrp="1"/>
          </p:cNvSpPr>
          <p:nvPr>
            <p:ph type="dt" sz="half" idx="10"/>
          </p:nvPr>
        </p:nvSpPr>
        <p:spPr/>
        <p:txBody>
          <a:bodyPr/>
          <a:lstStyle/>
          <a:p>
            <a:fld id="{3442B773-0380-B346-BF76-00B4E830CBC9}" type="datetimeFigureOut">
              <a:rPr lang="en-US" smtClean="0"/>
              <a:t>4/20/22</a:t>
            </a:fld>
            <a:endParaRPr lang="en-US"/>
          </a:p>
        </p:txBody>
      </p:sp>
      <p:sp>
        <p:nvSpPr>
          <p:cNvPr id="6" name="Footer Placeholder 5">
            <a:extLst>
              <a:ext uri="{FF2B5EF4-FFF2-40B4-BE49-F238E27FC236}">
                <a16:creationId xmlns:a16="http://schemas.microsoft.com/office/drawing/2014/main" id="{96160A41-4168-6E49-A04D-2D5BA2F192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399579-2329-F14D-AC7D-8F3C6B220BE7}"/>
              </a:ext>
            </a:extLst>
          </p:cNvPr>
          <p:cNvSpPr>
            <a:spLocks noGrp="1"/>
          </p:cNvSpPr>
          <p:nvPr>
            <p:ph type="sldNum" sz="quarter" idx="12"/>
          </p:nvPr>
        </p:nvSpPr>
        <p:spPr/>
        <p:txBody>
          <a:bodyPr/>
          <a:lstStyle/>
          <a:p>
            <a:fld id="{C7873C42-2C5A-BC48-9AA9-2EBD81C4FE51}" type="slidenum">
              <a:rPr lang="en-US" smtClean="0"/>
              <a:t>‹#›</a:t>
            </a:fld>
            <a:endParaRPr lang="en-US"/>
          </a:p>
        </p:txBody>
      </p:sp>
    </p:spTree>
    <p:extLst>
      <p:ext uri="{BB962C8B-B14F-4D97-AF65-F5344CB8AC3E}">
        <p14:creationId xmlns:p14="http://schemas.microsoft.com/office/powerpoint/2010/main" val="312292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900B4F-868A-2E40-9A1A-EC697637AB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A38C0F-AC3D-FC44-87FB-53848B6D5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69443-B442-6940-BFFA-3686F3CD92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42B773-0380-B346-BF76-00B4E830CBC9}" type="datetimeFigureOut">
              <a:rPr lang="en-US" smtClean="0"/>
              <a:t>4/20/22</a:t>
            </a:fld>
            <a:endParaRPr lang="en-US"/>
          </a:p>
        </p:txBody>
      </p:sp>
      <p:sp>
        <p:nvSpPr>
          <p:cNvPr id="5" name="Footer Placeholder 4">
            <a:extLst>
              <a:ext uri="{FF2B5EF4-FFF2-40B4-BE49-F238E27FC236}">
                <a16:creationId xmlns:a16="http://schemas.microsoft.com/office/drawing/2014/main" id="{E7C5C44D-7DEE-334A-8777-916A06EC5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31F229-6718-6C4A-B8AE-63387281F7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873C42-2C5A-BC48-9AA9-2EBD81C4FE51}" type="slidenum">
              <a:rPr lang="en-US" smtClean="0"/>
              <a:t>‹#›</a:t>
            </a:fld>
            <a:endParaRPr lang="en-US"/>
          </a:p>
        </p:txBody>
      </p:sp>
    </p:spTree>
    <p:extLst>
      <p:ext uri="{BB962C8B-B14F-4D97-AF65-F5344CB8AC3E}">
        <p14:creationId xmlns:p14="http://schemas.microsoft.com/office/powerpoint/2010/main" val="177107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inite_impulse_response" TargetMode="External"/><Relationship Id="rId2" Type="http://schemas.openxmlformats.org/officeDocument/2006/relationships/hyperlink" Target="https://en.wikipedia.org/wiki/Infinite_impulse_response" TargetMode="External"/><Relationship Id="rId1" Type="http://schemas.openxmlformats.org/officeDocument/2006/relationships/slideLayout" Target="../slideLayouts/slideLayout13.xml"/><Relationship Id="rId5" Type="http://schemas.openxmlformats.org/officeDocument/2006/relationships/hyperlink" Target="https://en.wikipedia.org/wiki/Gated_recurrent_unit" TargetMode="External"/><Relationship Id="rId4" Type="http://schemas.openxmlformats.org/officeDocument/2006/relationships/hyperlink" Target="https://en.wikipedia.org/wiki/Long_short-term_memor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C7BF-37CF-4340-BEB9-1CC397C53F6C}"/>
              </a:ext>
            </a:extLst>
          </p:cNvPr>
          <p:cNvSpPr>
            <a:spLocks noGrp="1"/>
          </p:cNvSpPr>
          <p:nvPr>
            <p:ph type="title"/>
          </p:nvPr>
        </p:nvSpPr>
        <p:spPr>
          <a:xfrm>
            <a:off x="2152650" y="762001"/>
            <a:ext cx="7886700" cy="3276601"/>
          </a:xfrm>
        </p:spPr>
        <p:txBody>
          <a:bodyPr>
            <a:noAutofit/>
          </a:bodyPr>
          <a:lstStyle/>
          <a:p>
            <a:r>
              <a:rPr lang="en-US" sz="4800" dirty="0">
                <a:solidFill>
                  <a:schemeClr val="bg1"/>
                </a:solidFill>
                <a:latin typeface="Times New Roman" panose="02020603050405020304" pitchFamily="18" charset="0"/>
                <a:cs typeface="Times New Roman" panose="02020603050405020304" pitchFamily="18" charset="0"/>
              </a:rPr>
              <a:t>Bitcoin Price prediction using   </a:t>
            </a:r>
            <a:br>
              <a:rPr lang="en-US" sz="4800" dirty="0">
                <a:solidFill>
                  <a:schemeClr val="bg1"/>
                </a:solidFill>
                <a:latin typeface="Times New Roman" panose="02020603050405020304" pitchFamily="18" charset="0"/>
                <a:cs typeface="Times New Roman" panose="02020603050405020304" pitchFamily="18" charset="0"/>
              </a:rPr>
            </a:br>
            <a:r>
              <a:rPr lang="en-US" sz="4800" dirty="0">
                <a:solidFill>
                  <a:schemeClr val="bg1"/>
                </a:solidFill>
                <a:latin typeface="Times New Roman" panose="02020603050405020304" pitchFamily="18" charset="0"/>
                <a:cs typeface="Times New Roman" panose="02020603050405020304" pitchFamily="18" charset="0"/>
              </a:rPr>
              <a:t>        ARIMA and RNN</a:t>
            </a:r>
            <a:br>
              <a:rPr lang="en-US" sz="4800" dirty="0">
                <a:solidFill>
                  <a:schemeClr val="bg1"/>
                </a:solidFill>
                <a:latin typeface="Times New Roman" panose="02020603050405020304" pitchFamily="18" charset="0"/>
                <a:cs typeface="Times New Roman" panose="02020603050405020304" pitchFamily="18" charset="0"/>
              </a:rPr>
            </a:br>
            <a:br>
              <a:rPr lang="en-US" sz="4800" dirty="0">
                <a:solidFill>
                  <a:schemeClr val="bg1">
                    <a:lumMod val="95000"/>
                  </a:schemeClr>
                </a:solidFill>
                <a:latin typeface="Times New Roman" panose="02020603050405020304" pitchFamily="18" charset="0"/>
                <a:cs typeface="Times New Roman" panose="02020603050405020304" pitchFamily="18" charset="0"/>
              </a:rPr>
            </a:br>
            <a:r>
              <a:rPr lang="en-US" sz="4800" dirty="0">
                <a:solidFill>
                  <a:schemeClr val="bg1">
                    <a:lumMod val="95000"/>
                  </a:schemeClr>
                </a:solidFill>
                <a:latin typeface="Times New Roman" panose="02020603050405020304" pitchFamily="18" charset="0"/>
                <a:cs typeface="Times New Roman" panose="02020603050405020304" pitchFamily="18" charset="0"/>
              </a:rPr>
              <a:t>    </a:t>
            </a:r>
            <a:r>
              <a:rPr lang="en-US" sz="3200" dirty="0">
                <a:solidFill>
                  <a:schemeClr val="bg1">
                    <a:lumMod val="95000"/>
                  </a:schemeClr>
                </a:solidFill>
                <a:latin typeface="Times New Roman" panose="02020603050405020304" pitchFamily="18" charset="0"/>
                <a:cs typeface="Times New Roman" panose="02020603050405020304" pitchFamily="18" charset="0"/>
              </a:rPr>
              <a:t>CSC 8810 - Computational Intelligence</a:t>
            </a:r>
            <a:br>
              <a:rPr lang="en-US" sz="4800" dirty="0">
                <a:solidFill>
                  <a:schemeClr val="bg1"/>
                </a:solidFill>
                <a:latin typeface="Times New Roman" panose="02020603050405020304" pitchFamily="18" charset="0"/>
                <a:cs typeface="Times New Roman" panose="02020603050405020304" pitchFamily="18" charset="0"/>
              </a:rPr>
            </a:br>
            <a:endParaRPr lang="en-US" sz="4800" dirty="0">
              <a:latin typeface="Times New Roman" panose="02020603050405020304" pitchFamily="18" charset="0"/>
              <a:cs typeface="Times New Roman" panose="02020603050405020304" pitchFamily="18" charset="0"/>
            </a:endParaRPr>
          </a:p>
        </p:txBody>
      </p:sp>
      <p:sp>
        <p:nvSpPr>
          <p:cNvPr id="6" name="Content Placeholder 9"/>
          <p:cNvSpPr txBox="1">
            <a:spLocks/>
          </p:cNvSpPr>
          <p:nvPr/>
        </p:nvSpPr>
        <p:spPr>
          <a:xfrm>
            <a:off x="1497724" y="296918"/>
            <a:ext cx="8915400" cy="5211763"/>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buNone/>
            </a:pPr>
            <a:endParaRPr lang="en-US" sz="2400" dirty="0"/>
          </a:p>
        </p:txBody>
      </p:sp>
      <p:sp>
        <p:nvSpPr>
          <p:cNvPr id="5" name="Title 1">
            <a:extLst>
              <a:ext uri="{FF2B5EF4-FFF2-40B4-BE49-F238E27FC236}">
                <a16:creationId xmlns:a16="http://schemas.microsoft.com/office/drawing/2014/main" id="{125D0863-42C9-B441-ADA2-77FEA1D18D62}"/>
              </a:ext>
            </a:extLst>
          </p:cNvPr>
          <p:cNvSpPr txBox="1">
            <a:spLocks/>
          </p:cNvSpPr>
          <p:nvPr/>
        </p:nvSpPr>
        <p:spPr>
          <a:xfrm>
            <a:off x="3834305" y="5216334"/>
            <a:ext cx="3493376" cy="1142999"/>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3300" kern="1200">
                <a:solidFill>
                  <a:schemeClr val="bg1"/>
                </a:solidFill>
                <a:latin typeface="Arial" charset="0"/>
                <a:ea typeface="Arial" charset="0"/>
                <a:cs typeface="Arial" charset="0"/>
              </a:defRPr>
            </a:lvl1pPr>
          </a:lstStyle>
          <a:p>
            <a:r>
              <a:rPr lang="en-US" sz="2400" dirty="0"/>
              <a:t>Presenters: </a:t>
            </a:r>
            <a:br>
              <a:rPr lang="en-US" sz="2400" dirty="0"/>
            </a:br>
            <a:r>
              <a:rPr lang="en-US" sz="2400" dirty="0"/>
              <a:t>Rishinya Ravipati</a:t>
            </a:r>
            <a:br>
              <a:rPr lang="en-US" sz="2400" dirty="0"/>
            </a:br>
            <a:r>
              <a:rPr lang="en-US" sz="2400" dirty="0"/>
              <a:t>Praneetha Thotakura</a:t>
            </a:r>
          </a:p>
        </p:txBody>
      </p:sp>
    </p:spTree>
    <p:extLst>
      <p:ext uri="{BB962C8B-B14F-4D97-AF65-F5344CB8AC3E}">
        <p14:creationId xmlns:p14="http://schemas.microsoft.com/office/powerpoint/2010/main" val="1938560970"/>
      </p:ext>
    </p:extLst>
  </p:cSld>
  <p:clrMapOvr>
    <a:masterClrMapping/>
  </p:clrMapOvr>
  <mc:AlternateContent xmlns:mc="http://schemas.openxmlformats.org/markup-compatibility/2006" xmlns:p14="http://schemas.microsoft.com/office/powerpoint/2010/main">
    <mc:Choice Requires="p14">
      <p:transition spd="slow" p14:dur="2000" advClick="0" advTm="7000"/>
    </mc:Choice>
    <mc:Fallback xmlns="">
      <p:transition spd="slow" advClick="0" advTm="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CAED-FED5-A84F-8752-5939B767811F}"/>
              </a:ext>
            </a:extLst>
          </p:cNvPr>
          <p:cNvSpPr>
            <a:spLocks noGrp="1"/>
          </p:cNvSpPr>
          <p:nvPr>
            <p:ph type="title"/>
          </p:nvPr>
        </p:nvSpPr>
        <p:spPr>
          <a:xfrm>
            <a:off x="428295" y="203405"/>
            <a:ext cx="10515601" cy="1141920"/>
          </a:xfrm>
        </p:spPr>
        <p:txBody>
          <a:bodyPr/>
          <a:lstStyle/>
          <a:p>
            <a:r>
              <a:rPr lang="en-US" sz="3200" dirty="0">
                <a:latin typeface="Times New Roman" panose="02020603050405020304" pitchFamily="18" charset="0"/>
                <a:cs typeface="Times New Roman" panose="02020603050405020304" pitchFamily="18" charset="0"/>
              </a:rPr>
              <a:t>ARIMA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E859CBA2-4415-8B49-918D-92AF89988E32}"/>
              </a:ext>
            </a:extLst>
          </p:cNvPr>
          <p:cNvSpPr>
            <a:spLocks noGrp="1"/>
          </p:cNvSpPr>
          <p:nvPr>
            <p:ph idx="1"/>
          </p:nvPr>
        </p:nvSpPr>
        <p:spPr>
          <a:xfrm>
            <a:off x="428295" y="1345325"/>
            <a:ext cx="11490435" cy="5234151"/>
          </a:xfrm>
        </p:spPr>
        <p:txBody>
          <a:bodyPr/>
          <a:lstStyle/>
          <a:p>
            <a:r>
              <a:rPr lang="en-US" sz="2000" dirty="0">
                <a:latin typeface="Times New Roman" panose="02020603050405020304" pitchFamily="18" charset="0"/>
                <a:cs typeface="Times New Roman" panose="02020603050405020304" pitchFamily="18" charset="0"/>
              </a:rPr>
              <a:t>Let y1, ..., </a:t>
            </a:r>
            <a:r>
              <a:rPr lang="en-US" sz="2000" dirty="0" err="1">
                <a:latin typeface="Times New Roman" panose="02020603050405020304" pitchFamily="18" charset="0"/>
                <a:cs typeface="Times New Roman" panose="02020603050405020304" pitchFamily="18" charset="0"/>
              </a:rPr>
              <a:t>yt</a:t>
            </a:r>
            <a:r>
              <a:rPr lang="en-US" sz="2000" dirty="0">
                <a:latin typeface="Times New Roman" panose="02020603050405020304" pitchFamily="18" charset="0"/>
                <a:cs typeface="Times New Roman" panose="02020603050405020304" pitchFamily="18" charset="0"/>
              </a:rPr>
              <a:t> define a univariate time series, with each </a:t>
            </a:r>
            <a:r>
              <a:rPr lang="en-US" sz="2000" dirty="0" err="1">
                <a:latin typeface="Times New Roman" panose="02020603050405020304" pitchFamily="18" charset="0"/>
                <a:cs typeface="Times New Roman" panose="02020603050405020304" pitchFamily="18" charset="0"/>
              </a:rPr>
              <a:t>yi</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R.</a:t>
            </a:r>
          </a:p>
          <a:p>
            <a:r>
              <a:rPr lang="en-US" sz="2000" dirty="0">
                <a:latin typeface="Times New Roman" panose="02020603050405020304" pitchFamily="18" charset="0"/>
                <a:cs typeface="Times New Roman" panose="02020603050405020304" pitchFamily="18" charset="0"/>
              </a:rPr>
              <a:t>An AR model of order p, denoted as AR(p), the current (predicted) value of a time series is expressed as follows</a:t>
            </a:r>
            <a:r>
              <a:rPr lang="en-US" sz="2000" dirty="0"/>
              <a:t>: </a:t>
            </a:r>
          </a:p>
          <a:p>
            <a:pPr marL="0" indent="0">
              <a:buNone/>
            </a:pP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where c is a constant, </a:t>
            </a:r>
            <a:r>
              <a:rPr lang="el-GR" sz="2000" dirty="0">
                <a:latin typeface="Times New Roman" panose="02020603050405020304" pitchFamily="18" charset="0"/>
                <a:cs typeface="Times New Roman" panose="02020603050405020304" pitchFamily="18" charset="0"/>
              </a:rPr>
              <a:t>φ1 , ..., φ</a:t>
            </a:r>
            <a:r>
              <a:rPr lang="en-US" sz="2000" dirty="0">
                <a:latin typeface="Times New Roman" panose="02020603050405020304" pitchFamily="18" charset="0"/>
                <a:cs typeface="Times New Roman" panose="02020603050405020304" pitchFamily="18" charset="0"/>
              </a:rPr>
              <a:t>p are the parameters of the model and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t is a variable producing white noise. </a:t>
            </a:r>
          </a:p>
          <a:p>
            <a:r>
              <a:rPr lang="en-US" sz="2000" dirty="0">
                <a:latin typeface="Times New Roman" panose="02020603050405020304" pitchFamily="18" charset="0"/>
                <a:cs typeface="Times New Roman" panose="02020603050405020304" pitchFamily="18" charset="0"/>
              </a:rPr>
              <a:t>Consequently, an ARIMA model with parameters p, d, q, denoted as ARIMA(p, d, q), performs d differentiations to the original time series values, i.e., </a:t>
            </a:r>
            <a:r>
              <a:rPr lang="en-US" sz="2000" dirty="0" err="1">
                <a:latin typeface="Times New Roman" panose="02020603050405020304" pitchFamily="18" charset="0"/>
                <a:cs typeface="Times New Roman" panose="02020603050405020304" pitchFamily="18" charset="0"/>
              </a:rPr>
              <a:t>yt</a:t>
            </a:r>
            <a:r>
              <a:rPr lang="en-US" sz="2000" dirty="0">
                <a:latin typeface="Times New Roman" panose="02020603050405020304" pitchFamily="18" charset="0"/>
                <a:cs typeface="Times New Roman" panose="02020603050405020304" pitchFamily="18" charset="0"/>
              </a:rPr>
              <a:t> is converted to y. </a:t>
            </a:r>
          </a:p>
          <a:p>
            <a:r>
              <a:rPr lang="en-US" sz="2000" dirty="0">
                <a:latin typeface="Times New Roman" panose="02020603050405020304" pitchFamily="18" charset="0"/>
                <a:cs typeface="Times New Roman" panose="02020603050405020304" pitchFamily="18" charset="0"/>
              </a:rPr>
              <a:t>The full ARIMA(p, d, q) is defined as follows: </a:t>
            </a:r>
          </a:p>
          <a:p>
            <a:pPr marL="0" indent="0">
              <a:buNone/>
            </a:pPr>
            <a:r>
              <a:rPr lang="en-US" sz="2000" dirty="0">
                <a:latin typeface="Times New Roman" panose="02020603050405020304" pitchFamily="18" charset="0"/>
                <a:cs typeface="Times New Roman" panose="02020603050405020304" pitchFamily="18" charset="0"/>
              </a:rPr>
              <a:t>   </a:t>
            </a: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041FF9C6-EDB9-804E-83C9-353886BF406C}"/>
              </a:ext>
            </a:extLst>
          </p:cNvPr>
          <p:cNvPicPr>
            <a:picLocks noChangeAspect="1"/>
          </p:cNvPicPr>
          <p:nvPr/>
        </p:nvPicPr>
        <p:blipFill>
          <a:blip r:embed="rId2"/>
          <a:stretch>
            <a:fillRect/>
          </a:stretch>
        </p:blipFill>
        <p:spPr>
          <a:xfrm>
            <a:off x="2841625" y="2487245"/>
            <a:ext cx="5302250" cy="639682"/>
          </a:xfrm>
          <a:prstGeom prst="rect">
            <a:avLst/>
          </a:prstGeom>
        </p:spPr>
      </p:pic>
      <p:pic>
        <p:nvPicPr>
          <p:cNvPr id="5" name="Picture 4">
            <a:extLst>
              <a:ext uri="{FF2B5EF4-FFF2-40B4-BE49-F238E27FC236}">
                <a16:creationId xmlns:a16="http://schemas.microsoft.com/office/drawing/2014/main" id="{54AFE6EA-F6A3-234E-95FA-39F707CEE718}"/>
              </a:ext>
            </a:extLst>
          </p:cNvPr>
          <p:cNvPicPr>
            <a:picLocks noChangeAspect="1"/>
          </p:cNvPicPr>
          <p:nvPr/>
        </p:nvPicPr>
        <p:blipFill>
          <a:blip r:embed="rId3"/>
          <a:stretch>
            <a:fillRect/>
          </a:stretch>
        </p:blipFill>
        <p:spPr>
          <a:xfrm>
            <a:off x="1903412" y="5144375"/>
            <a:ext cx="8128000" cy="736600"/>
          </a:xfrm>
          <a:prstGeom prst="rect">
            <a:avLst/>
          </a:prstGeom>
        </p:spPr>
      </p:pic>
    </p:spTree>
    <p:extLst>
      <p:ext uri="{BB962C8B-B14F-4D97-AF65-F5344CB8AC3E}">
        <p14:creationId xmlns:p14="http://schemas.microsoft.com/office/powerpoint/2010/main" val="138024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4508-8296-BA4D-BF4B-A0E9852FA1DB}"/>
              </a:ext>
            </a:extLst>
          </p:cNvPr>
          <p:cNvSpPr>
            <a:spLocks noGrp="1"/>
          </p:cNvSpPr>
          <p:nvPr>
            <p:ph type="title"/>
          </p:nvPr>
        </p:nvSpPr>
        <p:spPr>
          <a:xfrm>
            <a:off x="273269" y="147145"/>
            <a:ext cx="11080531" cy="1124607"/>
          </a:xfrm>
        </p:spPr>
        <p:txBody>
          <a:bodyPr/>
          <a:lstStyle/>
          <a:p>
            <a:r>
              <a:rPr lang="en-US" sz="3200" dirty="0">
                <a:latin typeface="Times New Roman" panose="02020603050405020304" pitchFamily="18" charset="0"/>
                <a:cs typeface="Times New Roman" panose="02020603050405020304" pitchFamily="18" charset="0"/>
              </a:rPr>
              <a:t>ARIMA IMPLEMENTATION</a:t>
            </a:r>
          </a:p>
        </p:txBody>
      </p:sp>
      <p:sp>
        <p:nvSpPr>
          <p:cNvPr id="3" name="Content Placeholder 2">
            <a:extLst>
              <a:ext uri="{FF2B5EF4-FFF2-40B4-BE49-F238E27FC236}">
                <a16:creationId xmlns:a16="http://schemas.microsoft.com/office/drawing/2014/main" id="{EDC9B2DF-E4B1-0E4F-999E-C8A7A2859EC0}"/>
              </a:ext>
            </a:extLst>
          </p:cNvPr>
          <p:cNvSpPr>
            <a:spLocks noGrp="1"/>
          </p:cNvSpPr>
          <p:nvPr>
            <p:ph idx="1"/>
          </p:nvPr>
        </p:nvSpPr>
        <p:spPr>
          <a:xfrm>
            <a:off x="367862" y="2007477"/>
            <a:ext cx="11080531" cy="2942895"/>
          </a:xfrm>
        </p:spPr>
        <p:txBody>
          <a:bodyPr/>
          <a:lstStyle/>
          <a:p>
            <a:pPr marL="0" indent="0">
              <a:buNone/>
            </a:pPr>
            <a:r>
              <a:rPr lang="en-US" sz="2000" b="1" u="sng" dirty="0">
                <a:latin typeface="Times New Roman" panose="02020603050405020304" pitchFamily="18" charset="0"/>
                <a:cs typeface="Times New Roman" panose="02020603050405020304" pitchFamily="18" charset="0"/>
              </a:rPr>
              <a:t>Step 1: Dataset Used:</a:t>
            </a:r>
          </a:p>
          <a:p>
            <a:pPr>
              <a:lnSpc>
                <a:spcPct val="100000"/>
              </a:lnSpc>
            </a:pPr>
            <a:r>
              <a:rPr lang="en-US" sz="2000" dirty="0">
                <a:latin typeface="Times New Roman" panose="02020603050405020304" pitchFamily="18" charset="0"/>
                <a:cs typeface="Times New Roman" panose="02020603050405020304" pitchFamily="18" charset="0"/>
              </a:rPr>
              <a:t>We have taken our dataset from Kaggle website.</a:t>
            </a:r>
          </a:p>
          <a:p>
            <a:pPr>
              <a:lnSpc>
                <a:spcPct val="100000"/>
              </a:lnSpc>
            </a:pPr>
            <a:r>
              <a:rPr lang="en-US" sz="2000" dirty="0">
                <a:latin typeface="Times New Roman" panose="02020603050405020304" pitchFamily="18" charset="0"/>
                <a:cs typeface="Times New Roman" panose="02020603050405020304" pitchFamily="18" charset="0"/>
              </a:rPr>
              <a:t> Bitcoin exchanges are for the time period of Jan 2012 to July 2018, with minute to minute updates of OHLC (Open, High, Low, Close), Volume in BTC, indicated currency and weighted bitcoin price. </a:t>
            </a:r>
          </a:p>
          <a:p>
            <a:pPr>
              <a:lnSpc>
                <a:spcPct val="100000"/>
              </a:lnSpc>
            </a:pPr>
            <a:r>
              <a:rPr lang="en-US" sz="2000" dirty="0">
                <a:latin typeface="Times New Roman" panose="02020603050405020304" pitchFamily="18" charset="0"/>
                <a:cs typeface="Times New Roman" panose="02020603050405020304" pitchFamily="18" charset="0"/>
              </a:rPr>
              <a:t>Time-stamps are in Unix time.</a:t>
            </a:r>
          </a:p>
          <a:p>
            <a:pPr>
              <a:lnSpc>
                <a:spcPct val="100000"/>
              </a:lnSpc>
            </a:pPr>
            <a:r>
              <a:rPr lang="en-US" sz="2000" dirty="0">
                <a:latin typeface="Times New Roman" panose="02020603050405020304" pitchFamily="18" charset="0"/>
                <a:cs typeface="Times New Roman" panose="02020603050405020304" pitchFamily="18" charset="0"/>
              </a:rPr>
              <a:t>Time-stamps without any trades or activity have their data fields forward filled from the last valid time period.</a:t>
            </a:r>
          </a:p>
          <a:p>
            <a:pPr marL="0" indent="0">
              <a:buNone/>
            </a:pPr>
            <a:endParaRPr lang="en-US" dirty="0"/>
          </a:p>
        </p:txBody>
      </p:sp>
    </p:spTree>
    <p:extLst>
      <p:ext uri="{BB962C8B-B14F-4D97-AF65-F5344CB8AC3E}">
        <p14:creationId xmlns:p14="http://schemas.microsoft.com/office/powerpoint/2010/main" val="34443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4091-79AE-104D-9B82-CBF1B7CE282A}"/>
              </a:ext>
            </a:extLst>
          </p:cNvPr>
          <p:cNvSpPr>
            <a:spLocks noGrp="1"/>
          </p:cNvSpPr>
          <p:nvPr>
            <p:ph type="title"/>
          </p:nvPr>
        </p:nvSpPr>
        <p:spPr>
          <a:xfrm>
            <a:off x="396766" y="161363"/>
            <a:ext cx="10515600" cy="1325563"/>
          </a:xfrm>
        </p:spPr>
        <p:txBody>
          <a:bodyPr/>
          <a:lstStyle/>
          <a:p>
            <a:r>
              <a:rPr lang="en-US" sz="3200" dirty="0">
                <a:latin typeface="Times New Roman" panose="02020603050405020304" pitchFamily="18" charset="0"/>
                <a:cs typeface="Times New Roman" panose="02020603050405020304" pitchFamily="18" charset="0"/>
              </a:rPr>
              <a:t>ARIMA IMPLEMENTATION (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00037611-C956-694B-BE9E-6DF75C3E82BF}"/>
              </a:ext>
            </a:extLst>
          </p:cNvPr>
          <p:cNvSpPr>
            <a:spLocks noGrp="1"/>
          </p:cNvSpPr>
          <p:nvPr>
            <p:ph idx="1"/>
          </p:nvPr>
        </p:nvSpPr>
        <p:spPr>
          <a:xfrm>
            <a:off x="396766" y="2060028"/>
            <a:ext cx="11479924" cy="3090041"/>
          </a:xfrm>
        </p:spPr>
        <p:txBody>
          <a:bodyPr/>
          <a:lstStyle/>
          <a:p>
            <a:pPr marL="0" indent="0">
              <a:buNone/>
            </a:pPr>
            <a:r>
              <a:rPr lang="en-US" sz="2000" b="1" u="sng" dirty="0">
                <a:latin typeface="Times New Roman" panose="02020603050405020304" pitchFamily="18" charset="0"/>
                <a:cs typeface="Times New Roman" panose="02020603050405020304" pitchFamily="18" charset="0"/>
              </a:rPr>
              <a:t>Step 2: Converting Dataset into Workable Schema:</a:t>
            </a:r>
          </a:p>
          <a:p>
            <a:pPr>
              <a:lnSpc>
                <a:spcPct val="100000"/>
              </a:lnSpc>
            </a:pPr>
            <a:r>
              <a:rPr lang="en-US" sz="2000" dirty="0">
                <a:latin typeface="Times New Roman" panose="02020603050405020304" pitchFamily="18" charset="0"/>
                <a:cs typeface="Times New Roman" panose="02020603050405020304" pitchFamily="18" charset="0"/>
              </a:rPr>
              <a:t>The dataset used in our research is indexed by time-stamps (minute by minute for 7 years), this leads to very large number of transaction (around 3405857 rows).</a:t>
            </a:r>
          </a:p>
          <a:p>
            <a:pPr>
              <a:lnSpc>
                <a:spcPct val="100000"/>
              </a:lnSpc>
            </a:pPr>
            <a:r>
              <a:rPr lang="en-US" sz="2000" dirty="0">
                <a:latin typeface="Times New Roman" panose="02020603050405020304" pitchFamily="18" charset="0"/>
                <a:cs typeface="Times New Roman" panose="02020603050405020304" pitchFamily="18" charset="0"/>
              </a:rPr>
              <a:t> We tried to converted them to Day-to-Day indexed dataset, Monthly indexed dataset, Quarterly indexed dataset, and yearly dataset by taking Statistical Average of the Time-stamped value for the desired period.</a:t>
            </a:r>
          </a:p>
          <a:p>
            <a:pPr>
              <a:lnSpc>
                <a:spcPct val="100000"/>
              </a:lnSpc>
            </a:pPr>
            <a:r>
              <a:rPr lang="en-US" sz="2000" dirty="0">
                <a:latin typeface="Times New Roman" panose="02020603050405020304" pitchFamily="18" charset="0"/>
                <a:cs typeface="Times New Roman" panose="02020603050405020304" pitchFamily="18" charset="0"/>
              </a:rPr>
              <a:t> After analyzing these newly created dataset, we concluded that monthly-indexed dataset is perfect for our research as it don’t lose any granular pattern and doesn’t over emphasize any irrelevant variation in our dataset.</a:t>
            </a:r>
          </a:p>
          <a:p>
            <a:pPr marL="0" indent="0">
              <a:buNone/>
            </a:pPr>
            <a:endParaRPr lang="en-US" dirty="0"/>
          </a:p>
        </p:txBody>
      </p:sp>
    </p:spTree>
    <p:extLst>
      <p:ext uri="{BB962C8B-B14F-4D97-AF65-F5344CB8AC3E}">
        <p14:creationId xmlns:p14="http://schemas.microsoft.com/office/powerpoint/2010/main" val="1436003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2C2E2-2856-2B49-AA44-3100CBD3607B}"/>
              </a:ext>
            </a:extLst>
          </p:cNvPr>
          <p:cNvSpPr>
            <a:spLocks noGrp="1"/>
          </p:cNvSpPr>
          <p:nvPr>
            <p:ph type="title"/>
          </p:nvPr>
        </p:nvSpPr>
        <p:spPr>
          <a:xfrm>
            <a:off x="344214" y="98300"/>
            <a:ext cx="10515600" cy="1325563"/>
          </a:xfrm>
        </p:spPr>
        <p:txBody>
          <a:bodyPr/>
          <a:lstStyle/>
          <a:p>
            <a:r>
              <a:rPr lang="en-US" sz="3200" dirty="0">
                <a:latin typeface="Times New Roman" panose="02020603050405020304" pitchFamily="18" charset="0"/>
                <a:cs typeface="Times New Roman" panose="02020603050405020304" pitchFamily="18" charset="0"/>
              </a:rPr>
              <a:t>ARIMA IMPLEMENTATION ( …</a:t>
            </a:r>
            <a:r>
              <a:rPr lang="en-US" sz="3200" dirty="0" err="1">
                <a:latin typeface="Times New Roman" panose="02020603050405020304" pitchFamily="18" charset="0"/>
                <a:cs typeface="Times New Roman" panose="02020603050405020304" pitchFamily="18" charset="0"/>
              </a:rPr>
              <a:t>contd</a:t>
            </a:r>
            <a:r>
              <a:rPr lang="en-US" dirty="0">
                <a:latin typeface="Times New Roman" panose="02020603050405020304" pitchFamily="18"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0AC94AE5-004E-7449-8F60-270B63159E33}"/>
              </a:ext>
            </a:extLst>
          </p:cNvPr>
          <p:cNvSpPr>
            <a:spLocks noGrp="1"/>
          </p:cNvSpPr>
          <p:nvPr>
            <p:ph idx="1"/>
          </p:nvPr>
        </p:nvSpPr>
        <p:spPr>
          <a:xfrm>
            <a:off x="220717" y="1671145"/>
            <a:ext cx="11634952" cy="3720662"/>
          </a:xfrm>
        </p:spPr>
        <p:txBody>
          <a:bodyPr>
            <a:normAutofit/>
          </a:bodyPr>
          <a:lstStyle/>
          <a:p>
            <a:pPr marL="0" indent="0">
              <a:buNone/>
            </a:pPr>
            <a:r>
              <a:rPr lang="en-US" sz="2000" b="1" u="sng" dirty="0">
                <a:latin typeface="Times New Roman" panose="02020603050405020304" pitchFamily="18" charset="0"/>
                <a:cs typeface="Times New Roman" panose="02020603050405020304" pitchFamily="18" charset="0"/>
              </a:rPr>
              <a:t>Step 3: </a:t>
            </a:r>
            <a:r>
              <a:rPr lang="en-US" sz="2000" b="1" u="sng" dirty="0" err="1">
                <a:latin typeface="Times New Roman" panose="02020603050405020304" pitchFamily="18" charset="0"/>
                <a:cs typeface="Times New Roman" panose="02020603050405020304" pitchFamily="18" charset="0"/>
              </a:rPr>
              <a:t>Stationarize</a:t>
            </a:r>
            <a:r>
              <a:rPr lang="en-US" sz="2000" b="1" u="sng" dirty="0">
                <a:latin typeface="Times New Roman" panose="02020603050405020304" pitchFamily="18" charset="0"/>
                <a:cs typeface="Times New Roman" panose="02020603050405020304" pitchFamily="18" charset="0"/>
              </a:rPr>
              <a:t> the Dataset:</a:t>
            </a:r>
          </a:p>
          <a:p>
            <a:pPr>
              <a:lnSpc>
                <a:spcPct val="100000"/>
              </a:lnSpc>
            </a:pPr>
            <a:r>
              <a:rPr lang="en-US" sz="2000" dirty="0">
                <a:latin typeface="Times New Roman" panose="02020603050405020304" pitchFamily="18" charset="0"/>
                <a:cs typeface="Times New Roman" panose="02020603050405020304" pitchFamily="18" charset="0"/>
              </a:rPr>
              <a:t> Now, in order to produce good results from our Statistical ARIMA model, we need to </a:t>
            </a:r>
            <a:r>
              <a:rPr lang="en-US" sz="2000" dirty="0" err="1">
                <a:latin typeface="Times New Roman" panose="02020603050405020304" pitchFamily="18" charset="0"/>
                <a:cs typeface="Times New Roman" panose="02020603050405020304" pitchFamily="18" charset="0"/>
              </a:rPr>
              <a:t>stationarize</a:t>
            </a:r>
            <a:r>
              <a:rPr lang="en-US" sz="2000" dirty="0">
                <a:latin typeface="Times New Roman" panose="02020603050405020304" pitchFamily="18" charset="0"/>
                <a:cs typeface="Times New Roman" panose="02020603050405020304" pitchFamily="18" charset="0"/>
              </a:rPr>
              <a:t> our dataset.</a:t>
            </a:r>
          </a:p>
          <a:p>
            <a:pPr>
              <a:lnSpc>
                <a:spcPct val="100000"/>
              </a:lnSpc>
            </a:pPr>
            <a:r>
              <a:rPr lang="en-US" sz="2000" dirty="0">
                <a:latin typeface="Times New Roman" panose="02020603050405020304" pitchFamily="18" charset="0"/>
                <a:cs typeface="Times New Roman" panose="02020603050405020304" pitchFamily="18" charset="0"/>
              </a:rPr>
              <a:t> This data pre-processing work can be done by performing various transforms on our dataset.</a:t>
            </a:r>
          </a:p>
          <a:p>
            <a:pPr>
              <a:lnSpc>
                <a:spcPct val="100000"/>
              </a:lnSpc>
            </a:pPr>
            <a:r>
              <a:rPr lang="en-US" sz="2000" dirty="0">
                <a:latin typeface="Times New Roman" panose="02020603050405020304" pitchFamily="18" charset="0"/>
                <a:cs typeface="Times New Roman" panose="02020603050405020304" pitchFamily="18" charset="0"/>
              </a:rPr>
              <a:t> Moreover, in order to validate whether our dataset is stationary or not, we have used Dickey–Fuller test.</a:t>
            </a:r>
          </a:p>
          <a:p>
            <a:pPr>
              <a:lnSpc>
                <a:spcPct val="100000"/>
              </a:lnSpc>
            </a:pPr>
            <a:r>
              <a:rPr lang="en-US" sz="2000" dirty="0">
                <a:latin typeface="Times New Roman" panose="02020603050405020304" pitchFamily="18" charset="0"/>
                <a:cs typeface="Times New Roman" panose="02020603050405020304" pitchFamily="18" charset="0"/>
              </a:rPr>
              <a:t> Dickey–Fuller test tests the null hypothesis that a unit root is present in an autoregressive time series model. </a:t>
            </a:r>
          </a:p>
          <a:p>
            <a:pPr>
              <a:lnSpc>
                <a:spcPct val="100000"/>
              </a:lnSpc>
            </a:pPr>
            <a:r>
              <a:rPr lang="en-US" sz="2000" dirty="0">
                <a:latin typeface="Times New Roman" panose="02020603050405020304" pitchFamily="18" charset="0"/>
                <a:cs typeface="Times New Roman" panose="02020603050405020304" pitchFamily="18" charset="0"/>
              </a:rPr>
              <a:t>In order to </a:t>
            </a:r>
            <a:r>
              <a:rPr lang="en-US" sz="2000" dirty="0" err="1">
                <a:latin typeface="Times New Roman" panose="02020603050405020304" pitchFamily="18" charset="0"/>
                <a:cs typeface="Times New Roman" panose="02020603050405020304" pitchFamily="18" charset="0"/>
              </a:rPr>
              <a:t>stationarize</a:t>
            </a:r>
            <a:r>
              <a:rPr lang="en-US" sz="2000" dirty="0">
                <a:latin typeface="Times New Roman" panose="02020603050405020304" pitchFamily="18" charset="0"/>
                <a:cs typeface="Times New Roman" panose="02020603050405020304" pitchFamily="18" charset="0"/>
              </a:rPr>
              <a:t> the dataset, we have used a variety of transforms. We can use many transform like Cox-Box, Seasonal differentiation, and Regular Differentiation for this purpose.</a:t>
            </a:r>
          </a:p>
          <a:p>
            <a:pPr>
              <a:lnSpc>
                <a:spcPct val="100000"/>
              </a:lnSpc>
            </a:pPr>
            <a:r>
              <a:rPr lang="en-US" sz="2000" dirty="0">
                <a:latin typeface="Times New Roman" panose="02020603050405020304" pitchFamily="18" charset="0"/>
                <a:cs typeface="Times New Roman" panose="02020603050405020304" pitchFamily="18" charset="0"/>
              </a:rPr>
              <a:t> In our research, we applied them in the sequence mentioned above and we were able to successfully </a:t>
            </a:r>
            <a:r>
              <a:rPr lang="en-US" sz="2000" dirty="0" err="1">
                <a:latin typeface="Times New Roman" panose="02020603050405020304" pitchFamily="18" charset="0"/>
                <a:cs typeface="Times New Roman" panose="02020603050405020304" pitchFamily="18" charset="0"/>
              </a:rPr>
              <a:t>stationarize</a:t>
            </a:r>
            <a:r>
              <a:rPr lang="en-US" sz="2000" dirty="0">
                <a:latin typeface="Times New Roman" panose="02020603050405020304" pitchFamily="18" charset="0"/>
                <a:cs typeface="Times New Roman" panose="02020603050405020304" pitchFamily="18" charset="0"/>
              </a:rPr>
              <a:t> our dataset with a Dicky Fuller test value of 0.003063.</a:t>
            </a:r>
          </a:p>
          <a:p>
            <a:endParaRPr lang="en-US" sz="2000" b="1" u="sng"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8762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EA835-9500-BC40-A78E-9245956A096A}"/>
              </a:ext>
            </a:extLst>
          </p:cNvPr>
          <p:cNvSpPr>
            <a:spLocks noGrp="1"/>
          </p:cNvSpPr>
          <p:nvPr>
            <p:ph type="title"/>
          </p:nvPr>
        </p:nvSpPr>
        <p:spPr>
          <a:xfrm>
            <a:off x="333703" y="150852"/>
            <a:ext cx="10515600" cy="1325563"/>
          </a:xfrm>
        </p:spPr>
        <p:txBody>
          <a:bodyPr/>
          <a:lstStyle/>
          <a:p>
            <a:r>
              <a:rPr lang="en-US" sz="3200" dirty="0">
                <a:latin typeface="Times New Roman" panose="02020603050405020304" pitchFamily="18" charset="0"/>
                <a:cs typeface="Times New Roman" panose="02020603050405020304" pitchFamily="18" charset="0"/>
              </a:rPr>
              <a:t>ARIMA IMPLEMENTATION (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75C48B07-0DE3-F04A-B322-90E99C758512}"/>
              </a:ext>
            </a:extLst>
          </p:cNvPr>
          <p:cNvSpPr>
            <a:spLocks noGrp="1"/>
          </p:cNvSpPr>
          <p:nvPr>
            <p:ph idx="1"/>
          </p:nvPr>
        </p:nvSpPr>
        <p:spPr>
          <a:xfrm>
            <a:off x="210208" y="1282263"/>
            <a:ext cx="11792606" cy="5424886"/>
          </a:xfrm>
        </p:spPr>
        <p:txBody>
          <a:bodyPr/>
          <a:lstStyle/>
          <a:p>
            <a:pPr marL="0" indent="0">
              <a:buNone/>
            </a:pPr>
            <a:r>
              <a:rPr lang="en-US" sz="2000" b="1" u="sng" dirty="0">
                <a:latin typeface="Times New Roman" panose="02020603050405020304" pitchFamily="18" charset="0"/>
                <a:cs typeface="Times New Roman" panose="02020603050405020304" pitchFamily="18" charset="0"/>
              </a:rPr>
              <a:t>Step 4: Training ARIMA model:</a:t>
            </a:r>
          </a:p>
          <a:p>
            <a:r>
              <a:rPr lang="en-US" sz="2000" dirty="0">
                <a:latin typeface="Times New Roman" panose="02020603050405020304" pitchFamily="18" charset="0"/>
                <a:cs typeface="Times New Roman" panose="02020603050405020304" pitchFamily="18" charset="0"/>
              </a:rPr>
              <a:t>The statistical ARIMA model accepts 3 parameters which are defined below:</a:t>
            </a:r>
          </a:p>
          <a:p>
            <a:pPr marL="0" indent="0">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Lag Order (p):</a:t>
            </a:r>
            <a:r>
              <a:rPr lang="en-US" sz="2000" dirty="0">
                <a:latin typeface="Times New Roman" panose="02020603050405020304" pitchFamily="18" charset="0"/>
                <a:cs typeface="Times New Roman" panose="02020603050405020304" pitchFamily="18" charset="0"/>
              </a:rPr>
              <a:t>Number of lag observations included in the model.</a:t>
            </a:r>
          </a:p>
          <a:p>
            <a:pPr marL="0" indent="0">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Degree Of Differencing (d):</a:t>
            </a:r>
            <a:r>
              <a:rPr lang="en-US" sz="2000" dirty="0">
                <a:latin typeface="Times New Roman" panose="02020603050405020304" pitchFamily="18" charset="0"/>
                <a:cs typeface="Times New Roman" panose="02020603050405020304" pitchFamily="18" charset="0"/>
              </a:rPr>
              <a:t> Number of times that the raw observations are differenced.</a:t>
            </a:r>
          </a:p>
          <a:p>
            <a:pPr marL="0" indent="0">
              <a:buNone/>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Order Of Moving Average (q): </a:t>
            </a:r>
            <a:r>
              <a:rPr lang="en-US" sz="2000" dirty="0">
                <a:latin typeface="Times New Roman" panose="02020603050405020304" pitchFamily="18" charset="0"/>
                <a:cs typeface="Times New Roman" panose="02020603050405020304" pitchFamily="18" charset="0"/>
              </a:rPr>
              <a:t>Size of the moving average window.</a:t>
            </a:r>
          </a:p>
          <a:p>
            <a:r>
              <a:rPr lang="en-US" sz="2000" dirty="0">
                <a:latin typeface="Times New Roman" panose="02020603050405020304" pitchFamily="18" charset="0"/>
                <a:cs typeface="Times New Roman" panose="02020603050405020304" pitchFamily="18" charset="0"/>
              </a:rPr>
              <a:t>In order to get the best model for our research, we trained our model for various values of (</a:t>
            </a:r>
            <a:r>
              <a:rPr lang="en-US" sz="2000" dirty="0" err="1">
                <a:latin typeface="Times New Roman" panose="02020603050405020304" pitchFamily="18" charset="0"/>
                <a:cs typeface="Times New Roman" panose="02020603050405020304" pitchFamily="18" charset="0"/>
              </a:rPr>
              <a:t>p,d,q</a:t>
            </a:r>
            <a:r>
              <a:rPr lang="en-US" sz="2000" dirty="0">
                <a:latin typeface="Times New Roman" panose="02020603050405020304" pitchFamily="18" charset="0"/>
                <a:cs typeface="Times New Roman" panose="02020603050405020304" pitchFamily="18" charset="0"/>
              </a:rPr>
              <a:t>) and then chosen the model according to AIC value.</a:t>
            </a:r>
          </a:p>
          <a:p>
            <a:r>
              <a:rPr lang="en-US" sz="2000" b="1" u="sng" dirty="0">
                <a:latin typeface="Times New Roman" panose="02020603050405020304" pitchFamily="18" charset="0"/>
                <a:cs typeface="Times New Roman" panose="02020603050405020304" pitchFamily="18" charset="0"/>
              </a:rPr>
              <a:t>Akaike Information Criterion (AIC) </a:t>
            </a:r>
            <a:r>
              <a:rPr lang="en-US" sz="2000" dirty="0">
                <a:latin typeface="Times New Roman" panose="02020603050405020304" pitchFamily="18" charset="0"/>
                <a:cs typeface="Times New Roman" panose="02020603050405020304" pitchFamily="18" charset="0"/>
              </a:rPr>
              <a:t>is an estimator of the relative quality of statistical models for a given set of data. Given a collection of models for the data, AIC estimates the quality of each model, relative to each of the other models. Thus, AIC provides a means for model selection.</a:t>
            </a:r>
          </a:p>
          <a:p>
            <a:r>
              <a:rPr lang="en-US" sz="2000" dirty="0">
                <a:latin typeface="Times New Roman" panose="02020603050405020304" pitchFamily="18" charset="0"/>
                <a:cs typeface="Times New Roman" panose="02020603050405020304" pitchFamily="18" charset="0"/>
              </a:rPr>
              <a:t>Given a set of candidate models for the data, the preferred model is the one with the minimum AIC value.</a:t>
            </a:r>
          </a:p>
          <a:p>
            <a:r>
              <a:rPr lang="en-US" sz="2000" dirty="0">
                <a:latin typeface="Times New Roman" panose="02020603050405020304" pitchFamily="18" charset="0"/>
                <a:cs typeface="Times New Roman" panose="02020603050405020304" pitchFamily="18" charset="0"/>
              </a:rPr>
              <a:t> Thus, AIC rewards goodness of fit, but it also includes a penalty that is an increasing function of the number of estimated parameters.</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b="1" u="sng"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19337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3CECA-91E8-FB4E-A703-9262C9E1DCD9}"/>
              </a:ext>
            </a:extLst>
          </p:cNvPr>
          <p:cNvSpPr>
            <a:spLocks noGrp="1"/>
          </p:cNvSpPr>
          <p:nvPr>
            <p:ph type="title"/>
          </p:nvPr>
        </p:nvSpPr>
        <p:spPr>
          <a:xfrm>
            <a:off x="365235" y="129832"/>
            <a:ext cx="10515600" cy="1325563"/>
          </a:xfrm>
        </p:spPr>
        <p:txBody>
          <a:bodyPr/>
          <a:lstStyle/>
          <a:p>
            <a:r>
              <a:rPr lang="en-US" sz="3200" dirty="0">
                <a:latin typeface="Times New Roman" panose="02020603050405020304" pitchFamily="18" charset="0"/>
                <a:cs typeface="Times New Roman" panose="02020603050405020304" pitchFamily="18" charset="0"/>
              </a:rPr>
              <a:t>ARIMA IMPLEMENTATION ( …</a:t>
            </a:r>
            <a:r>
              <a:rPr lang="en-US" sz="3200" dirty="0" err="1">
                <a:latin typeface="Times New Roman" panose="02020603050405020304" pitchFamily="18" charset="0"/>
                <a:cs typeface="Times New Roman" panose="02020603050405020304" pitchFamily="18" charset="0"/>
              </a:rPr>
              <a:t>contd</a:t>
            </a:r>
            <a:r>
              <a:rPr lang="en-US" sz="3200" dirty="0">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B2EE12D9-D468-C140-9CD9-4A96953C1CC6}"/>
              </a:ext>
            </a:extLst>
          </p:cNvPr>
          <p:cNvSpPr>
            <a:spLocks noGrp="1"/>
          </p:cNvSpPr>
          <p:nvPr>
            <p:ph idx="1"/>
          </p:nvPr>
        </p:nvSpPr>
        <p:spPr>
          <a:xfrm>
            <a:off x="231228" y="2133600"/>
            <a:ext cx="11603420" cy="1902372"/>
          </a:xfrm>
        </p:spPr>
        <p:txBody>
          <a:bodyPr/>
          <a:lstStyle/>
          <a:p>
            <a:pPr marL="0" indent="0">
              <a:buNone/>
            </a:pPr>
            <a:r>
              <a:rPr lang="en-US" sz="2000" b="1" u="sng" dirty="0">
                <a:latin typeface="Times New Roman" panose="02020603050405020304" pitchFamily="18" charset="0"/>
                <a:cs typeface="Times New Roman" panose="02020603050405020304" pitchFamily="18" charset="0"/>
              </a:rPr>
              <a:t>Step 5: Prediction of Bitcoins:</a:t>
            </a:r>
          </a:p>
          <a:p>
            <a:r>
              <a:rPr lang="en-US" sz="2000" dirty="0">
                <a:latin typeface="Times New Roman" panose="02020603050405020304" pitchFamily="18" charset="0"/>
                <a:cs typeface="Times New Roman" panose="02020603050405020304" pitchFamily="18" charset="0"/>
              </a:rPr>
              <a:t>The value predicted by our model will be in another value-range because we have done 3 transformation on it. </a:t>
            </a:r>
          </a:p>
          <a:p>
            <a:r>
              <a:rPr lang="en-US" sz="2000" dirty="0">
                <a:latin typeface="Times New Roman" panose="02020603050405020304" pitchFamily="18" charset="0"/>
                <a:cs typeface="Times New Roman" panose="02020603050405020304" pitchFamily="18" charset="0"/>
              </a:rPr>
              <a:t>Now, in order to get the value in the required range we need to inverse those transforms and the value outputted by the inverse transforms is the predict value of the model.</a:t>
            </a:r>
          </a:p>
          <a:p>
            <a:pPr marL="0" indent="0">
              <a:buNone/>
            </a:pPr>
            <a:endParaRPr lang="en-US" dirty="0"/>
          </a:p>
        </p:txBody>
      </p:sp>
    </p:spTree>
    <p:extLst>
      <p:ext uri="{BB962C8B-B14F-4D97-AF65-F5344CB8AC3E}">
        <p14:creationId xmlns:p14="http://schemas.microsoft.com/office/powerpoint/2010/main" val="3601243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87449-5600-6549-9311-CB43B0B143FF}"/>
              </a:ext>
            </a:extLst>
          </p:cNvPr>
          <p:cNvSpPr>
            <a:spLocks noGrp="1"/>
          </p:cNvSpPr>
          <p:nvPr>
            <p:ph type="title"/>
          </p:nvPr>
        </p:nvSpPr>
        <p:spPr>
          <a:xfrm>
            <a:off x="312683" y="140342"/>
            <a:ext cx="10515600" cy="1325563"/>
          </a:xfrm>
        </p:spPr>
        <p:txBody>
          <a:bodyPr/>
          <a:lstStyle/>
          <a:p>
            <a:r>
              <a:rPr lang="en-US" sz="3200" dirty="0">
                <a:latin typeface="Times New Roman" panose="02020603050405020304" pitchFamily="18" charset="0"/>
                <a:cs typeface="Times New Roman" panose="02020603050405020304" pitchFamily="18" charset="0"/>
              </a:rPr>
              <a:t>ARIMA RESULTS</a:t>
            </a:r>
          </a:p>
        </p:txBody>
      </p:sp>
      <p:pic>
        <p:nvPicPr>
          <p:cNvPr id="4" name="Content Placeholder 3">
            <a:extLst>
              <a:ext uri="{FF2B5EF4-FFF2-40B4-BE49-F238E27FC236}">
                <a16:creationId xmlns:a16="http://schemas.microsoft.com/office/drawing/2014/main" id="{FD4B17FD-BF8F-F24A-AE6C-81E2CD9AA0CF}"/>
              </a:ext>
            </a:extLst>
          </p:cNvPr>
          <p:cNvPicPr>
            <a:picLocks noGrp="1" noChangeAspect="1"/>
          </p:cNvPicPr>
          <p:nvPr>
            <p:ph idx="1"/>
          </p:nvPr>
        </p:nvPicPr>
        <p:blipFill>
          <a:blip r:embed="rId2"/>
          <a:stretch>
            <a:fillRect/>
          </a:stretch>
        </p:blipFill>
        <p:spPr>
          <a:xfrm>
            <a:off x="788276" y="1403163"/>
            <a:ext cx="10205545" cy="4881361"/>
          </a:xfrm>
          <a:prstGeom prst="rect">
            <a:avLst/>
          </a:prstGeom>
        </p:spPr>
      </p:pic>
    </p:spTree>
    <p:extLst>
      <p:ext uri="{BB962C8B-B14F-4D97-AF65-F5344CB8AC3E}">
        <p14:creationId xmlns:p14="http://schemas.microsoft.com/office/powerpoint/2010/main" val="75262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A86B3-4F69-9C4A-AF86-1FA7274D89B1}"/>
              </a:ext>
            </a:extLst>
          </p:cNvPr>
          <p:cNvSpPr>
            <a:spLocks noGrp="1"/>
          </p:cNvSpPr>
          <p:nvPr>
            <p:ph type="title"/>
          </p:nvPr>
        </p:nvSpPr>
        <p:spPr>
          <a:xfrm>
            <a:off x="262759" y="157655"/>
            <a:ext cx="11091041" cy="1287229"/>
          </a:xfrm>
        </p:spPr>
        <p:txBody>
          <a:bodyPr/>
          <a:lstStyle/>
          <a:p>
            <a:r>
              <a:rPr lang="en-US" sz="3200" dirty="0">
                <a:latin typeface="Times New Roman" panose="02020603050405020304" pitchFamily="18" charset="0"/>
                <a:cs typeface="Times New Roman" panose="02020603050405020304" pitchFamily="18" charset="0"/>
              </a:rPr>
              <a:t>RECURRENT NEURAL NETWORKS</a:t>
            </a:r>
          </a:p>
        </p:txBody>
      </p:sp>
      <p:sp>
        <p:nvSpPr>
          <p:cNvPr id="3" name="Content Placeholder 2">
            <a:extLst>
              <a:ext uri="{FF2B5EF4-FFF2-40B4-BE49-F238E27FC236}">
                <a16:creationId xmlns:a16="http://schemas.microsoft.com/office/drawing/2014/main" id="{094FC118-C032-134C-9807-F7277E8870AF}"/>
              </a:ext>
            </a:extLst>
          </p:cNvPr>
          <p:cNvSpPr>
            <a:spLocks noGrp="1"/>
          </p:cNvSpPr>
          <p:nvPr>
            <p:ph idx="1"/>
          </p:nvPr>
        </p:nvSpPr>
        <p:spPr>
          <a:xfrm>
            <a:off x="291661" y="1444884"/>
            <a:ext cx="11637579" cy="5166123"/>
          </a:xfrm>
        </p:spPr>
        <p:txBody>
          <a:bodyPr>
            <a:normAutofit/>
          </a:bodyPr>
          <a:lstStyle/>
          <a:p>
            <a:r>
              <a:rPr lang="en-US" sz="2000" dirty="0">
                <a:latin typeface="Times New Roman" panose="02020603050405020304" pitchFamily="18" charset="0"/>
                <a:cs typeface="Times New Roman" panose="02020603050405020304" pitchFamily="18" charset="0"/>
              </a:rPr>
              <a:t>A recurrent neural network is a class of artificial neural networks where connections between nodes form a directed or undirected graph along a temporal sequence. </a:t>
            </a:r>
          </a:p>
          <a:p>
            <a:r>
              <a:rPr lang="en-US" sz="2000" dirty="0">
                <a:latin typeface="Times New Roman" panose="02020603050405020304" pitchFamily="18" charset="0"/>
                <a:cs typeface="Times New Roman" panose="02020603050405020304" pitchFamily="18" charset="0"/>
              </a:rPr>
              <a:t>RNNs use their internal state (memory) to process variable length sequences of inputs.</a:t>
            </a:r>
          </a:p>
          <a:p>
            <a:r>
              <a:rPr lang="en-US" sz="2000" dirty="0">
                <a:latin typeface="Times New Roman" panose="02020603050405020304" pitchFamily="18" charset="0"/>
                <a:cs typeface="Times New Roman" panose="02020603050405020304" pitchFamily="18" charset="0"/>
              </a:rPr>
              <a:t>The term "recurrent neural network" is used to refer to the class of networks with an </a:t>
            </a:r>
            <a:r>
              <a:rPr lang="en-US" sz="2000" dirty="0">
                <a:latin typeface="Times New Roman" panose="02020603050405020304" pitchFamily="18" charset="0"/>
                <a:cs typeface="Times New Roman" panose="02020603050405020304" pitchFamily="18" charset="0"/>
                <a:hlinkClick r:id="rId2" tooltip="Infinite impulse response">
                  <a:extLst>
                    <a:ext uri="{A12FA001-AC4F-418D-AE19-62706E023703}">
                      <ahyp:hlinkClr xmlns:ahyp="http://schemas.microsoft.com/office/drawing/2018/hyperlinkcolor" val="tx"/>
                    </a:ext>
                  </a:extLst>
                </a:hlinkClick>
              </a:rPr>
              <a:t>infinite impulse</a:t>
            </a:r>
            <a:r>
              <a:rPr lang="en-US" sz="2000" dirty="0">
                <a:latin typeface="Times New Roman" panose="02020603050405020304" pitchFamily="18" charset="0"/>
                <a:cs typeface="Times New Roman" panose="02020603050405020304" pitchFamily="18" charset="0"/>
              </a:rPr>
              <a:t> response, whereas "convolutional neural network" refers to the class of </a:t>
            </a:r>
            <a:r>
              <a:rPr lang="en-US" sz="2000" dirty="0">
                <a:latin typeface="Times New Roman" panose="02020603050405020304" pitchFamily="18" charset="0"/>
                <a:cs typeface="Times New Roman" panose="02020603050405020304" pitchFamily="18" charset="0"/>
                <a:hlinkClick r:id="rId3" tooltip="Finite impulse response">
                  <a:extLst>
                    <a:ext uri="{A12FA001-AC4F-418D-AE19-62706E023703}">
                      <ahyp:hlinkClr xmlns:ahyp="http://schemas.microsoft.com/office/drawing/2018/hyperlinkcolor" val="tx"/>
                    </a:ext>
                  </a:extLst>
                </a:hlinkClick>
              </a:rPr>
              <a:t>finite impulse</a:t>
            </a:r>
            <a:r>
              <a:rPr lang="en-US" sz="2000" dirty="0">
                <a:latin typeface="Times New Roman" panose="02020603050405020304" pitchFamily="18" charset="0"/>
                <a:cs typeface="Times New Roman" panose="02020603050405020304" pitchFamily="18" charset="0"/>
              </a:rPr>
              <a:t> response.</a:t>
            </a:r>
          </a:p>
          <a:p>
            <a:r>
              <a:rPr lang="en-US" sz="2000" dirty="0">
                <a:latin typeface="Times New Roman" panose="02020603050405020304" pitchFamily="18" charset="0"/>
                <a:cs typeface="Times New Roman" panose="02020603050405020304" pitchFamily="18" charset="0"/>
              </a:rPr>
              <a:t>Both finite impulse and infinite impulse recurrent networks can have additional stored states, and the storage can be under direct control by the neural network.</a:t>
            </a:r>
          </a:p>
          <a:p>
            <a:r>
              <a:rPr lang="en-US" sz="2000" dirty="0">
                <a:latin typeface="Times New Roman" panose="02020603050405020304" pitchFamily="18" charset="0"/>
                <a:cs typeface="Times New Roman" panose="02020603050405020304" pitchFamily="18" charset="0"/>
              </a:rPr>
              <a:t>The storage can also be replaced by another network or graph if that incorporates time delays or has feedback loops.</a:t>
            </a:r>
          </a:p>
          <a:p>
            <a:r>
              <a:rPr lang="en-US" sz="2000" dirty="0">
                <a:latin typeface="Times New Roman" panose="02020603050405020304" pitchFamily="18" charset="0"/>
                <a:cs typeface="Times New Roman" panose="02020603050405020304" pitchFamily="18" charset="0"/>
              </a:rPr>
              <a:t>Such controlled states are referred to as gated state or gated memory and are part of </a:t>
            </a:r>
            <a:r>
              <a:rPr lang="en-US" sz="2000" dirty="0">
                <a:latin typeface="Times New Roman" panose="02020603050405020304" pitchFamily="18" charset="0"/>
                <a:cs typeface="Times New Roman" panose="02020603050405020304" pitchFamily="18" charset="0"/>
                <a:hlinkClick r:id="rId4" tooltip="Long short-term memory">
                  <a:extLst>
                    <a:ext uri="{A12FA001-AC4F-418D-AE19-62706E023703}">
                      <ahyp:hlinkClr xmlns:ahyp="http://schemas.microsoft.com/office/drawing/2018/hyperlinkcolor" val="tx"/>
                    </a:ext>
                  </a:extLst>
                </a:hlinkClick>
              </a:rPr>
              <a:t>long short-term memory</a:t>
            </a:r>
            <a:r>
              <a:rPr lang="en-US" sz="2000" dirty="0">
                <a:latin typeface="Times New Roman" panose="02020603050405020304" pitchFamily="18" charset="0"/>
                <a:cs typeface="Times New Roman" panose="02020603050405020304" pitchFamily="18" charset="0"/>
              </a:rPr>
              <a:t> networks (LSTMs) and </a:t>
            </a:r>
            <a:r>
              <a:rPr lang="en-US" sz="2000" dirty="0">
                <a:latin typeface="Times New Roman" panose="02020603050405020304" pitchFamily="18" charset="0"/>
                <a:cs typeface="Times New Roman" panose="02020603050405020304" pitchFamily="18" charset="0"/>
                <a:hlinkClick r:id="rId5" tooltip="Gated recurrent unit">
                  <a:extLst>
                    <a:ext uri="{A12FA001-AC4F-418D-AE19-62706E023703}">
                      <ahyp:hlinkClr xmlns:ahyp="http://schemas.microsoft.com/office/drawing/2018/hyperlinkcolor" val="tx"/>
                    </a:ext>
                  </a:extLst>
                </a:hlinkClick>
              </a:rPr>
              <a:t>gated recurrent units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This is also called Feedback Neural Network (FNN).</a:t>
            </a:r>
          </a:p>
        </p:txBody>
      </p:sp>
    </p:spTree>
    <p:extLst>
      <p:ext uri="{BB962C8B-B14F-4D97-AF65-F5344CB8AC3E}">
        <p14:creationId xmlns:p14="http://schemas.microsoft.com/office/powerpoint/2010/main" val="1554635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FFEE-0542-0643-B76D-E3D719B8011E}"/>
              </a:ext>
            </a:extLst>
          </p:cNvPr>
          <p:cNvSpPr>
            <a:spLocks noGrp="1"/>
          </p:cNvSpPr>
          <p:nvPr>
            <p:ph type="title"/>
          </p:nvPr>
        </p:nvSpPr>
        <p:spPr>
          <a:xfrm>
            <a:off x="136634" y="136634"/>
            <a:ext cx="11217166" cy="1124607"/>
          </a:xfrm>
        </p:spPr>
        <p:txBody>
          <a:bodyPr/>
          <a:lstStyle/>
          <a:p>
            <a:r>
              <a:rPr lang="en-US" sz="3200" dirty="0">
                <a:latin typeface="Times New Roman" panose="02020603050405020304" pitchFamily="18" charset="0"/>
                <a:cs typeface="Times New Roman" panose="02020603050405020304" pitchFamily="18" charset="0"/>
              </a:rPr>
              <a:t>LSTM AND GRU</a:t>
            </a:r>
          </a:p>
        </p:txBody>
      </p:sp>
      <p:sp>
        <p:nvSpPr>
          <p:cNvPr id="3" name="Content Placeholder 2">
            <a:extLst>
              <a:ext uri="{FF2B5EF4-FFF2-40B4-BE49-F238E27FC236}">
                <a16:creationId xmlns:a16="http://schemas.microsoft.com/office/drawing/2014/main" id="{DBC7F18B-760A-934D-9306-F851637C6C47}"/>
              </a:ext>
            </a:extLst>
          </p:cNvPr>
          <p:cNvSpPr>
            <a:spLocks noGrp="1"/>
          </p:cNvSpPr>
          <p:nvPr>
            <p:ph idx="1"/>
          </p:nvPr>
        </p:nvSpPr>
        <p:spPr>
          <a:xfrm>
            <a:off x="155027" y="1289597"/>
            <a:ext cx="11826766" cy="5431769"/>
          </a:xfrm>
        </p:spPr>
        <p:txBody>
          <a:bodyPr/>
          <a:lstStyle/>
          <a:p>
            <a:pPr marL="0" indent="0">
              <a:lnSpc>
                <a:spcPct val="100000"/>
              </a:lnSpc>
              <a:buNone/>
            </a:pPr>
            <a:r>
              <a:rPr lang="en-US" sz="2000" b="1" u="sng" dirty="0">
                <a:latin typeface="Times New Roman" panose="02020603050405020304" pitchFamily="18" charset="0"/>
                <a:cs typeface="Times New Roman" panose="02020603050405020304" pitchFamily="18" charset="0"/>
              </a:rPr>
              <a:t>Long short-term memory (LSTM)</a:t>
            </a:r>
          </a:p>
          <a:p>
            <a:pPr>
              <a:lnSpc>
                <a:spcPct val="100000"/>
              </a:lnSpc>
            </a:pPr>
            <a:r>
              <a:rPr lang="en-US" sz="2000" dirty="0">
                <a:latin typeface="Times New Roman" panose="02020603050405020304" pitchFamily="18" charset="0"/>
                <a:cs typeface="Times New Roman" panose="02020603050405020304" pitchFamily="18" charset="0"/>
              </a:rPr>
              <a:t>It is an artificial recurrent neural network (RNN) architecture used in the field of deep learning (DL). </a:t>
            </a:r>
          </a:p>
          <a:p>
            <a:pPr>
              <a:lnSpc>
                <a:spcPct val="100000"/>
              </a:lnSpc>
            </a:pPr>
            <a:r>
              <a:rPr lang="en-US" sz="2000" dirty="0">
                <a:latin typeface="Times New Roman" panose="02020603050405020304" pitchFamily="18" charset="0"/>
                <a:cs typeface="Times New Roman" panose="02020603050405020304" pitchFamily="18" charset="0"/>
              </a:rPr>
              <a:t>The main difference between an LSTM unit and a standard RNN unit is that the LSTM unit is more sophisticated.</a:t>
            </a:r>
          </a:p>
          <a:p>
            <a:pPr>
              <a:lnSpc>
                <a:spcPct val="100000"/>
              </a:lnSpc>
            </a:pPr>
            <a:r>
              <a:rPr lang="en-US" sz="2000" dirty="0">
                <a:latin typeface="Times New Roman" panose="02020603050405020304" pitchFamily="18" charset="0"/>
                <a:cs typeface="Times New Roman" panose="02020603050405020304" pitchFamily="18" charset="0"/>
              </a:rPr>
              <a:t>More precisely, it is composed of the so-called feedback connections that supposedly regulate better the flow of information through the unit.</a:t>
            </a:r>
          </a:p>
          <a:p>
            <a:pPr marL="0" indent="0">
              <a:lnSpc>
                <a:spcPct val="100000"/>
              </a:lnSpc>
              <a:buNone/>
            </a:pPr>
            <a:r>
              <a:rPr lang="en-US" sz="2000" b="1" u="sng" dirty="0">
                <a:latin typeface="Times New Roman" panose="02020603050405020304" pitchFamily="18" charset="0"/>
                <a:cs typeface="Times New Roman" panose="02020603050405020304" pitchFamily="18" charset="0"/>
              </a:rPr>
              <a:t>Gated recurrent unit (GRU):</a:t>
            </a:r>
          </a:p>
          <a:p>
            <a:pPr>
              <a:lnSpc>
                <a:spcPct val="100000"/>
              </a:lnSpc>
            </a:pPr>
            <a:r>
              <a:rPr lang="en-US" sz="2000" dirty="0">
                <a:latin typeface="Times New Roman" panose="02020603050405020304" pitchFamily="18" charset="0"/>
                <a:cs typeface="Times New Roman" panose="02020603050405020304" pitchFamily="18" charset="0"/>
              </a:rPr>
              <a:t>The GRU is like a long short-term memory (LSTM) with a forget gate, but has fewer parameters than LSTM, as it lacks an output gate.</a:t>
            </a:r>
          </a:p>
          <a:p>
            <a:pPr>
              <a:lnSpc>
                <a:spcPct val="100000"/>
              </a:lnSpc>
            </a:pPr>
            <a:r>
              <a:rPr lang="en-US" sz="2000" dirty="0">
                <a:latin typeface="Times New Roman" panose="02020603050405020304" pitchFamily="18" charset="0"/>
                <a:cs typeface="Times New Roman" panose="02020603050405020304" pitchFamily="18" charset="0"/>
              </a:rPr>
              <a:t>It intends to use connections through a sequence of nodes to perform machine learning tasks associated with memory and clustering.</a:t>
            </a:r>
          </a:p>
          <a:p>
            <a:pPr>
              <a:lnSpc>
                <a:spcPct val="100000"/>
              </a:lnSpc>
            </a:pPr>
            <a:endParaRPr lang="en-US" sz="2000" b="1" u="sng" dirty="0">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5958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58A6-7F71-864B-8A7C-0BBDA5736425}"/>
              </a:ext>
            </a:extLst>
          </p:cNvPr>
          <p:cNvSpPr>
            <a:spLocks noGrp="1"/>
          </p:cNvSpPr>
          <p:nvPr>
            <p:ph type="title"/>
          </p:nvPr>
        </p:nvSpPr>
        <p:spPr>
          <a:xfrm>
            <a:off x="375744" y="171873"/>
            <a:ext cx="10515600" cy="1325563"/>
          </a:xfrm>
        </p:spPr>
        <p:txBody>
          <a:bodyPr/>
          <a:lstStyle/>
          <a:p>
            <a:r>
              <a:rPr lang="en-US" sz="3200" dirty="0">
                <a:latin typeface="Times New Roman" panose="02020603050405020304" pitchFamily="18" charset="0"/>
                <a:cs typeface="Times New Roman" panose="02020603050405020304" pitchFamily="18" charset="0"/>
              </a:rPr>
              <a:t>REPRESENTATION OF RNN, LSTM AND GRU</a:t>
            </a:r>
          </a:p>
        </p:txBody>
      </p:sp>
      <p:pic>
        <p:nvPicPr>
          <p:cNvPr id="2050" name="Picture 2" descr="RNN, LSTM &amp; GRU">
            <a:extLst>
              <a:ext uri="{FF2B5EF4-FFF2-40B4-BE49-F238E27FC236}">
                <a16:creationId xmlns:a16="http://schemas.microsoft.com/office/drawing/2014/main" id="{8EC752B3-A142-364E-A1D8-0F7A0D95DB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538" y="2187370"/>
            <a:ext cx="10052806" cy="3005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898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1B4C8-67D4-7F45-AD63-AF2CB20F5B4F}"/>
              </a:ext>
            </a:extLst>
          </p:cNvPr>
          <p:cNvSpPr>
            <a:spLocks noGrp="1"/>
          </p:cNvSpPr>
          <p:nvPr>
            <p:ph type="title"/>
          </p:nvPr>
        </p:nvSpPr>
        <p:spPr>
          <a:xfrm>
            <a:off x="441434" y="119321"/>
            <a:ext cx="10912366" cy="1325563"/>
          </a:xfrm>
        </p:spPr>
        <p:txBody>
          <a:bodyPr>
            <a:normAutofit/>
          </a:bodyPr>
          <a:lstStyle/>
          <a:p>
            <a:r>
              <a:rPr lang="en-US" sz="3200"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283C62E6-2B77-C64E-9331-90E8222B5951}"/>
              </a:ext>
            </a:extLst>
          </p:cNvPr>
          <p:cNvSpPr>
            <a:spLocks noGrp="1"/>
          </p:cNvSpPr>
          <p:nvPr>
            <p:ph idx="1"/>
          </p:nvPr>
        </p:nvSpPr>
        <p:spPr>
          <a:xfrm>
            <a:off x="441434" y="1404391"/>
            <a:ext cx="11382704" cy="5544207"/>
          </a:xfrm>
        </p:spPr>
        <p:txBody>
          <a:bodyPr>
            <a:normAutofit/>
          </a:bodyPr>
          <a:lstStyle/>
          <a:p>
            <a:r>
              <a:rPr lang="en-US" sz="2000" spc="-75" dirty="0">
                <a:latin typeface="Times New Roman" panose="02020603050405020304" pitchFamily="18" charset="0"/>
                <a:cs typeface="Times New Roman" panose="02020603050405020304" pitchFamily="18" charset="0"/>
              </a:rPr>
              <a:t>Motivation</a:t>
            </a:r>
          </a:p>
          <a:p>
            <a:r>
              <a:rPr lang="en-US" sz="2000" spc="-75" dirty="0">
                <a:latin typeface="Times New Roman" panose="02020603050405020304" pitchFamily="18" charset="0"/>
                <a:cs typeface="Times New Roman" panose="02020603050405020304" pitchFamily="18" charset="0"/>
              </a:rPr>
              <a:t>Previous research</a:t>
            </a:r>
          </a:p>
          <a:p>
            <a:r>
              <a:rPr lang="en-US" sz="2000" spc="-75" dirty="0">
                <a:latin typeface="Times New Roman" panose="02020603050405020304" pitchFamily="18" charset="0"/>
                <a:cs typeface="Times New Roman" panose="02020603050405020304" pitchFamily="18" charset="0"/>
              </a:rPr>
              <a:t>Proposed methods</a:t>
            </a:r>
          </a:p>
          <a:p>
            <a:r>
              <a:rPr lang="en-US" sz="2000" spc="-75" dirty="0">
                <a:latin typeface="Times New Roman" panose="02020603050405020304" pitchFamily="18" charset="0"/>
                <a:cs typeface="Times New Roman" panose="02020603050405020304" pitchFamily="18" charset="0"/>
              </a:rPr>
              <a:t>Project overview</a:t>
            </a:r>
          </a:p>
          <a:p>
            <a:r>
              <a:rPr lang="en-US" sz="2000" spc="-75" dirty="0">
                <a:latin typeface="Times New Roman" panose="02020603050405020304" pitchFamily="18" charset="0"/>
                <a:cs typeface="Times New Roman" panose="02020603050405020304" pitchFamily="18" charset="0"/>
              </a:rPr>
              <a:t>Research Papers</a:t>
            </a:r>
          </a:p>
          <a:p>
            <a:r>
              <a:rPr lang="en-US" sz="2000" spc="-75" dirty="0">
                <a:latin typeface="Times New Roman" panose="02020603050405020304" pitchFamily="18" charset="0"/>
                <a:cs typeface="Times New Roman" panose="02020603050405020304" pitchFamily="18" charset="0"/>
              </a:rPr>
              <a:t>Data Preprocessing</a:t>
            </a:r>
          </a:p>
          <a:p>
            <a:r>
              <a:rPr lang="en-US" sz="2000" spc="-75" dirty="0">
                <a:latin typeface="Times New Roman" panose="02020603050405020304" pitchFamily="18" charset="0"/>
                <a:cs typeface="Times New Roman" panose="02020603050405020304" pitchFamily="18" charset="0"/>
              </a:rPr>
              <a:t>ARIMA Overview</a:t>
            </a:r>
          </a:p>
          <a:p>
            <a:r>
              <a:rPr lang="en-US" sz="2000" spc="-75" dirty="0">
                <a:latin typeface="Times New Roman" panose="02020603050405020304" pitchFamily="18" charset="0"/>
                <a:cs typeface="Times New Roman" panose="02020603050405020304" pitchFamily="18" charset="0"/>
              </a:rPr>
              <a:t>ARIMA Implementation</a:t>
            </a:r>
          </a:p>
          <a:p>
            <a:r>
              <a:rPr lang="en-US" sz="2000" spc="-75" dirty="0">
                <a:latin typeface="Times New Roman" panose="02020603050405020304" pitchFamily="18" charset="0"/>
                <a:cs typeface="Times New Roman" panose="02020603050405020304" pitchFamily="18" charset="0"/>
              </a:rPr>
              <a:t>ARIMA results</a:t>
            </a:r>
          </a:p>
          <a:p>
            <a:r>
              <a:rPr lang="en-US" sz="2000" spc="-75" dirty="0">
                <a:latin typeface="Times New Roman" panose="02020603050405020304" pitchFamily="18" charset="0"/>
                <a:cs typeface="Times New Roman" panose="02020603050405020304" pitchFamily="18" charset="0"/>
              </a:rPr>
              <a:t>RNN, LSTM and GRU Overview</a:t>
            </a:r>
          </a:p>
          <a:p>
            <a:r>
              <a:rPr lang="en-US" sz="2000" spc="-75" dirty="0">
                <a:latin typeface="Times New Roman" panose="02020603050405020304" pitchFamily="18" charset="0"/>
                <a:cs typeface="Times New Roman" panose="02020603050405020304" pitchFamily="18" charset="0"/>
              </a:rPr>
              <a:t>RNN Implementation</a:t>
            </a:r>
          </a:p>
          <a:p>
            <a:r>
              <a:rPr lang="en-US" sz="2000" spc="-75" dirty="0">
                <a:latin typeface="Times New Roman" panose="02020603050405020304" pitchFamily="18" charset="0"/>
                <a:cs typeface="Times New Roman" panose="02020603050405020304" pitchFamily="18" charset="0"/>
              </a:rPr>
              <a:t>RNN Results</a:t>
            </a:r>
          </a:p>
          <a:p>
            <a:r>
              <a:rPr lang="en-US" sz="2000" spc="-75" dirty="0">
                <a:latin typeface="Times New Roman" panose="02020603050405020304" pitchFamily="18" charset="0"/>
                <a:cs typeface="Times New Roman" panose="02020603050405020304" pitchFamily="18" charset="0"/>
              </a:rPr>
              <a:t>Future scope</a:t>
            </a: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a:p>
            <a:endParaRPr lang="en-US" sz="2000" spc="-7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8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E0C78-834B-5E47-ACBB-738D17401390}"/>
              </a:ext>
            </a:extLst>
          </p:cNvPr>
          <p:cNvSpPr>
            <a:spLocks noGrp="1"/>
          </p:cNvSpPr>
          <p:nvPr>
            <p:ph type="title"/>
          </p:nvPr>
        </p:nvSpPr>
        <p:spPr>
          <a:xfrm>
            <a:off x="281151" y="98301"/>
            <a:ext cx="10515600" cy="1325563"/>
          </a:xfrm>
        </p:spPr>
        <p:txBody>
          <a:bodyPr/>
          <a:lstStyle/>
          <a:p>
            <a:r>
              <a:rPr lang="en-US" sz="3200" dirty="0">
                <a:latin typeface="Times New Roman" panose="02020603050405020304" pitchFamily="18" charset="0"/>
                <a:cs typeface="Times New Roman" panose="02020603050405020304" pitchFamily="18" charset="0"/>
              </a:rPr>
              <a:t>RNN IMPLEMETATION</a:t>
            </a:r>
          </a:p>
        </p:txBody>
      </p:sp>
      <p:sp>
        <p:nvSpPr>
          <p:cNvPr id="3" name="Content Placeholder 2">
            <a:extLst>
              <a:ext uri="{FF2B5EF4-FFF2-40B4-BE49-F238E27FC236}">
                <a16:creationId xmlns:a16="http://schemas.microsoft.com/office/drawing/2014/main" id="{8C125EEC-BD0A-B14C-901B-0E7E8F172F87}"/>
              </a:ext>
            </a:extLst>
          </p:cNvPr>
          <p:cNvSpPr>
            <a:spLocks noGrp="1"/>
          </p:cNvSpPr>
          <p:nvPr>
            <p:ph idx="1"/>
          </p:nvPr>
        </p:nvSpPr>
        <p:spPr>
          <a:xfrm>
            <a:off x="302172" y="1650125"/>
            <a:ext cx="11629698" cy="4120054"/>
          </a:xfrm>
        </p:spPr>
        <p:txBody>
          <a:bodyPr>
            <a:normAutofit lnSpcReduction="10000"/>
          </a:bodyPr>
          <a:lstStyle/>
          <a:p>
            <a:pPr marL="0" indent="0">
              <a:buNone/>
            </a:pPr>
            <a:r>
              <a:rPr lang="en-US" sz="2000" b="1" u="sng" dirty="0">
                <a:latin typeface="Times New Roman" panose="02020603050405020304" pitchFamily="18" charset="0"/>
                <a:cs typeface="Times New Roman" panose="02020603050405020304" pitchFamily="18" charset="0"/>
              </a:rPr>
              <a:t>Steps followed:</a:t>
            </a:r>
          </a:p>
          <a:p>
            <a:r>
              <a:rPr lang="en-US" sz="2000" dirty="0">
                <a:latin typeface="Times New Roman" panose="02020603050405020304" pitchFamily="18" charset="0"/>
                <a:cs typeface="Times New Roman" panose="02020603050405020304" pitchFamily="18" charset="0"/>
              </a:rPr>
              <a:t>The dataset is loaded and fixed random seed for reproducibility.</a:t>
            </a:r>
          </a:p>
          <a:p>
            <a:r>
              <a:rPr lang="en-US" sz="2000" dirty="0">
                <a:latin typeface="Times New Roman" panose="02020603050405020304" pitchFamily="18" charset="0"/>
                <a:cs typeface="Times New Roman" panose="02020603050405020304" pitchFamily="18" charset="0"/>
              </a:rPr>
              <a:t>Now, the dataset is loaded as ‘float64’ type and reshaped.</a:t>
            </a:r>
          </a:p>
          <a:p>
            <a:r>
              <a:rPr lang="en-US" sz="2000" dirty="0">
                <a:latin typeface="Times New Roman" panose="02020603050405020304" pitchFamily="18" charset="0"/>
                <a:cs typeface="Times New Roman" panose="02020603050405020304" pitchFamily="18" charset="0"/>
              </a:rPr>
              <a:t>Later, the dataset is normalized using the </a:t>
            </a:r>
            <a:r>
              <a:rPr lang="en-US" sz="2000" dirty="0" err="1">
                <a:latin typeface="Times New Roman" panose="02020603050405020304" pitchFamily="18" charset="0"/>
                <a:cs typeface="Times New Roman" panose="02020603050405020304" pitchFamily="18" charset="0"/>
              </a:rPr>
              <a:t>MinmaxScalar</a:t>
            </a:r>
            <a:r>
              <a:rPr lang="en-US" sz="2000" dirty="0">
                <a:latin typeface="Times New Roman" panose="02020603050405020304" pitchFamily="18" charset="0"/>
                <a:cs typeface="Times New Roman" panose="02020603050405020304" pitchFamily="18" charset="0"/>
              </a:rPr>
              <a:t>() method.</a:t>
            </a:r>
          </a:p>
          <a:p>
            <a:r>
              <a:rPr lang="en-US" sz="2000" dirty="0">
                <a:latin typeface="Times New Roman" panose="02020603050405020304" pitchFamily="18" charset="0"/>
                <a:cs typeface="Times New Roman" panose="02020603050405020304" pitchFamily="18" charset="0"/>
              </a:rPr>
              <a:t>The dataset is then split into training and testing datasets.</a:t>
            </a:r>
          </a:p>
          <a:p>
            <a:r>
              <a:rPr lang="en-US" sz="2000" dirty="0">
                <a:latin typeface="Times New Roman" panose="02020603050405020304" pitchFamily="18" charset="0"/>
                <a:cs typeface="Times New Roman" panose="02020603050405020304" pitchFamily="18" charset="0"/>
              </a:rPr>
              <a:t>The input is then reshaped into samples, time steps and features.</a:t>
            </a:r>
          </a:p>
          <a:p>
            <a:r>
              <a:rPr lang="en-US" sz="2000" dirty="0">
                <a:latin typeface="Times New Roman" panose="02020603050405020304" pitchFamily="18" charset="0"/>
                <a:cs typeface="Times New Roman" panose="02020603050405020304" pitchFamily="18" charset="0"/>
              </a:rPr>
              <a:t>Then the LSTM network is created and fitted into using </a:t>
            </a:r>
            <a:r>
              <a:rPr lang="en-US" sz="2000" dirty="0" err="1">
                <a:latin typeface="Times New Roman" panose="02020603050405020304" pitchFamily="18" charset="0"/>
                <a:cs typeface="Times New Roman" panose="02020603050405020304" pitchFamily="18" charset="0"/>
              </a:rPr>
              <a:t>keras</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 The predictions are now made and inverted for best results.</a:t>
            </a:r>
          </a:p>
          <a:p>
            <a:r>
              <a:rPr lang="en-US" sz="2000" dirty="0">
                <a:latin typeface="Times New Roman" panose="02020603050405020304" pitchFamily="18" charset="0"/>
                <a:cs typeface="Times New Roman" panose="02020603050405020304" pitchFamily="18" charset="0"/>
              </a:rPr>
              <a:t>The root mean square is then calculated where 2161.60 RMSE is the train score and 2118.96 RMSE is the test score.</a:t>
            </a:r>
          </a:p>
          <a:p>
            <a:r>
              <a:rPr lang="en-US" sz="2000" dirty="0">
                <a:latin typeface="Times New Roman" panose="02020603050405020304" pitchFamily="18" charset="0"/>
                <a:cs typeface="Times New Roman" panose="02020603050405020304" pitchFamily="18" charset="0"/>
              </a:rPr>
              <a:t>The results are then plotted.</a:t>
            </a:r>
          </a:p>
        </p:txBody>
      </p:sp>
    </p:spTree>
    <p:extLst>
      <p:ext uri="{BB962C8B-B14F-4D97-AF65-F5344CB8AC3E}">
        <p14:creationId xmlns:p14="http://schemas.microsoft.com/office/powerpoint/2010/main" val="943781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F4EF7-ADD0-8F40-A2CF-572A6818D6E3}"/>
              </a:ext>
            </a:extLst>
          </p:cNvPr>
          <p:cNvSpPr>
            <a:spLocks noGrp="1"/>
          </p:cNvSpPr>
          <p:nvPr>
            <p:ph type="title"/>
          </p:nvPr>
        </p:nvSpPr>
        <p:spPr>
          <a:xfrm>
            <a:off x="386255" y="129832"/>
            <a:ext cx="10515600" cy="1325563"/>
          </a:xfrm>
        </p:spPr>
        <p:txBody>
          <a:bodyPr/>
          <a:lstStyle/>
          <a:p>
            <a:r>
              <a:rPr lang="en-US" sz="3200" dirty="0">
                <a:latin typeface="Times New Roman" panose="02020603050405020304" pitchFamily="18" charset="0"/>
                <a:cs typeface="Times New Roman" panose="02020603050405020304" pitchFamily="18" charset="0"/>
              </a:rPr>
              <a:t>RESULTS FOR RNN:</a:t>
            </a:r>
          </a:p>
        </p:txBody>
      </p:sp>
      <p:sp>
        <p:nvSpPr>
          <p:cNvPr id="3" name="Content Placeholder 2">
            <a:extLst>
              <a:ext uri="{FF2B5EF4-FFF2-40B4-BE49-F238E27FC236}">
                <a16:creationId xmlns:a16="http://schemas.microsoft.com/office/drawing/2014/main" id="{7129E152-57CE-3B47-ACEC-59B9778338EA}"/>
              </a:ext>
            </a:extLst>
          </p:cNvPr>
          <p:cNvSpPr>
            <a:spLocks noGrp="1"/>
          </p:cNvSpPr>
          <p:nvPr>
            <p:ph idx="1"/>
          </p:nvPr>
        </p:nvSpPr>
        <p:spPr>
          <a:xfrm>
            <a:off x="304800" y="1345325"/>
            <a:ext cx="11613931" cy="5286704"/>
          </a:xfrm>
        </p:spPr>
        <p:txBody>
          <a:bodyPr/>
          <a:lstStyle/>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02FD37C9-B484-E449-BE32-4E07AE82A5AB}"/>
              </a:ext>
            </a:extLst>
          </p:cNvPr>
          <p:cNvPicPr>
            <a:picLocks noChangeAspect="1"/>
          </p:cNvPicPr>
          <p:nvPr/>
        </p:nvPicPr>
        <p:blipFill>
          <a:blip r:embed="rId2"/>
          <a:stretch>
            <a:fillRect/>
          </a:stretch>
        </p:blipFill>
        <p:spPr>
          <a:xfrm>
            <a:off x="386256" y="1471612"/>
            <a:ext cx="3712920" cy="2686051"/>
          </a:xfrm>
          <a:prstGeom prst="rect">
            <a:avLst/>
          </a:prstGeom>
        </p:spPr>
      </p:pic>
      <p:pic>
        <p:nvPicPr>
          <p:cNvPr id="5" name="Picture 4">
            <a:extLst>
              <a:ext uri="{FF2B5EF4-FFF2-40B4-BE49-F238E27FC236}">
                <a16:creationId xmlns:a16="http://schemas.microsoft.com/office/drawing/2014/main" id="{C97DEFD8-0F42-A44C-9EF6-BA56526DD6C7}"/>
              </a:ext>
            </a:extLst>
          </p:cNvPr>
          <p:cNvPicPr>
            <a:picLocks noChangeAspect="1"/>
          </p:cNvPicPr>
          <p:nvPr/>
        </p:nvPicPr>
        <p:blipFill>
          <a:blip r:embed="rId3"/>
          <a:stretch>
            <a:fillRect/>
          </a:stretch>
        </p:blipFill>
        <p:spPr>
          <a:xfrm>
            <a:off x="7886700" y="1471612"/>
            <a:ext cx="3554194" cy="2883720"/>
          </a:xfrm>
          <a:prstGeom prst="rect">
            <a:avLst/>
          </a:prstGeom>
        </p:spPr>
      </p:pic>
      <p:pic>
        <p:nvPicPr>
          <p:cNvPr id="6" name="Picture 5">
            <a:extLst>
              <a:ext uri="{FF2B5EF4-FFF2-40B4-BE49-F238E27FC236}">
                <a16:creationId xmlns:a16="http://schemas.microsoft.com/office/drawing/2014/main" id="{6353FCC1-841E-2D4A-9772-A79DE134FAE7}"/>
              </a:ext>
            </a:extLst>
          </p:cNvPr>
          <p:cNvPicPr>
            <a:picLocks noChangeAspect="1"/>
          </p:cNvPicPr>
          <p:nvPr/>
        </p:nvPicPr>
        <p:blipFill>
          <a:blip r:embed="rId4"/>
          <a:stretch>
            <a:fillRect/>
          </a:stretch>
        </p:blipFill>
        <p:spPr>
          <a:xfrm>
            <a:off x="4099175" y="3768287"/>
            <a:ext cx="3787525" cy="2990030"/>
          </a:xfrm>
          <a:prstGeom prst="rect">
            <a:avLst/>
          </a:prstGeom>
        </p:spPr>
      </p:pic>
    </p:spTree>
    <p:extLst>
      <p:ext uri="{BB962C8B-B14F-4D97-AF65-F5344CB8AC3E}">
        <p14:creationId xmlns:p14="http://schemas.microsoft.com/office/powerpoint/2010/main" val="3613574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CA57-35FD-F241-92D3-EDEF4A32CA67}"/>
              </a:ext>
            </a:extLst>
          </p:cNvPr>
          <p:cNvSpPr>
            <a:spLocks noGrp="1"/>
          </p:cNvSpPr>
          <p:nvPr>
            <p:ph type="title"/>
          </p:nvPr>
        </p:nvSpPr>
        <p:spPr>
          <a:xfrm>
            <a:off x="386255" y="150852"/>
            <a:ext cx="10515600" cy="1325563"/>
          </a:xfrm>
        </p:spPr>
        <p:txBody>
          <a:bodyPr/>
          <a:lstStyle/>
          <a:p>
            <a:r>
              <a:rPr lang="en-US" sz="3200"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59BD424E-3EA6-8B40-BA44-A4CACDB3DFF2}"/>
              </a:ext>
            </a:extLst>
          </p:cNvPr>
          <p:cNvSpPr>
            <a:spLocks noGrp="1"/>
          </p:cNvSpPr>
          <p:nvPr>
            <p:ph idx="1"/>
          </p:nvPr>
        </p:nvSpPr>
        <p:spPr>
          <a:xfrm>
            <a:off x="283779" y="2270234"/>
            <a:ext cx="11309131" cy="2417380"/>
          </a:xfrm>
        </p:spPr>
        <p:txBody>
          <a:bodyPr/>
          <a:lstStyle/>
          <a:p>
            <a:r>
              <a:rPr lang="en-US" sz="2000" dirty="0">
                <a:latin typeface="Times New Roman" panose="02020603050405020304" pitchFamily="18" charset="0"/>
                <a:cs typeface="Times New Roman" panose="02020603050405020304" pitchFamily="18" charset="0"/>
              </a:rPr>
              <a:t>Include other models to compare the results, such as SARIMA, Facebook Prophet, among others.</a:t>
            </a:r>
          </a:p>
          <a:p>
            <a:r>
              <a:rPr lang="en-US" sz="2000" dirty="0">
                <a:latin typeface="Times New Roman" panose="02020603050405020304" pitchFamily="18" charset="0"/>
                <a:cs typeface="Times New Roman" panose="02020603050405020304" pitchFamily="18" charset="0"/>
              </a:rPr>
              <a:t> We could also try GRU cells instead of LSTM for the RNN.</a:t>
            </a:r>
          </a:p>
          <a:p>
            <a:r>
              <a:rPr lang="en-US" sz="2000" dirty="0">
                <a:latin typeface="Times New Roman" panose="02020603050405020304" pitchFamily="18" charset="0"/>
                <a:cs typeface="Times New Roman" panose="02020603050405020304" pitchFamily="18" charset="0"/>
              </a:rPr>
              <a:t>Include more features that influence BTC price. E.g.: some other stock exchange price, Twitter data, Whale data, altcoins data, active BTC addresses, etc.</a:t>
            </a:r>
          </a:p>
          <a:p>
            <a:r>
              <a:rPr lang="en-US" sz="2000" dirty="0">
                <a:latin typeface="Times New Roman" panose="02020603050405020304" pitchFamily="18" charset="0"/>
                <a:cs typeface="Times New Roman" panose="02020603050405020304" pitchFamily="18" charset="0"/>
              </a:rPr>
              <a:t>Increase the number of datapoints by reducing the time intervals.</a:t>
            </a:r>
          </a:p>
          <a:p>
            <a:r>
              <a:rPr lang="en-US" sz="2000" dirty="0">
                <a:latin typeface="Times New Roman" panose="02020603050405020304" pitchFamily="18" charset="0"/>
                <a:cs typeface="Times New Roman" panose="02020603050405020304" pitchFamily="18" charset="0"/>
              </a:rPr>
              <a:t>For this notebook, I used daily prices, but we could try with hourly prices for example.</a:t>
            </a:r>
          </a:p>
          <a:p>
            <a:endParaRPr lang="en-US" dirty="0"/>
          </a:p>
        </p:txBody>
      </p:sp>
    </p:spTree>
    <p:extLst>
      <p:ext uri="{BB962C8B-B14F-4D97-AF65-F5344CB8AC3E}">
        <p14:creationId xmlns:p14="http://schemas.microsoft.com/office/powerpoint/2010/main" val="315750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995E65-15B4-234C-AD01-2155F51C584B}"/>
              </a:ext>
            </a:extLst>
          </p:cNvPr>
          <p:cNvSpPr>
            <a:spLocks noGrp="1"/>
          </p:cNvSpPr>
          <p:nvPr>
            <p:ph idx="1"/>
          </p:nvPr>
        </p:nvSpPr>
        <p:spPr/>
        <p:txBody>
          <a:bodyPr>
            <a:normAutofit/>
          </a:bodyPr>
          <a:lstStyle/>
          <a:p>
            <a:pPr marL="0" indent="0">
              <a:buNone/>
            </a:pPr>
            <a:r>
              <a:rPr lang="en-US" sz="4400" dirty="0"/>
              <a:t>                      ANY QUESTIONS?</a:t>
            </a:r>
          </a:p>
        </p:txBody>
      </p:sp>
      <p:pic>
        <p:nvPicPr>
          <p:cNvPr id="5" name="Graphic 4" descr="Smiling Face with No Fill">
            <a:extLst>
              <a:ext uri="{FF2B5EF4-FFF2-40B4-BE49-F238E27FC236}">
                <a16:creationId xmlns:a16="http://schemas.microsoft.com/office/drawing/2014/main" id="{5296EE48-CE7B-D540-BF59-E187A78E73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7499" y="2588613"/>
            <a:ext cx="3588351" cy="3588351"/>
          </a:xfrm>
          <a:prstGeom prst="rect">
            <a:avLst/>
          </a:prstGeom>
        </p:spPr>
      </p:pic>
    </p:spTree>
    <p:extLst>
      <p:ext uri="{BB962C8B-B14F-4D97-AF65-F5344CB8AC3E}">
        <p14:creationId xmlns:p14="http://schemas.microsoft.com/office/powerpoint/2010/main" val="2292628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CA1A-8F8D-6D46-9CAC-2C436F4BE7E6}"/>
              </a:ext>
            </a:extLst>
          </p:cNvPr>
          <p:cNvSpPr>
            <a:spLocks noGrp="1"/>
          </p:cNvSpPr>
          <p:nvPr>
            <p:ph type="title"/>
          </p:nvPr>
        </p:nvSpPr>
        <p:spPr>
          <a:xfrm>
            <a:off x="283780" y="126124"/>
            <a:ext cx="11070020" cy="1318760"/>
          </a:xfrm>
        </p:spPr>
        <p:txBody>
          <a:bodyPr/>
          <a:lstStyle/>
          <a:p>
            <a:r>
              <a:rPr lang="en-US" sz="3200" dirty="0">
                <a:latin typeface="Times New Roman" panose="02020603050405020304" pitchFamily="18" charset="0"/>
                <a:cs typeface="Times New Roman" panose="02020603050405020304" pitchFamily="18" charset="0"/>
              </a:rPr>
              <a:t>MOTIVATION</a:t>
            </a:r>
          </a:p>
        </p:txBody>
      </p:sp>
      <p:sp>
        <p:nvSpPr>
          <p:cNvPr id="3" name="Content Placeholder 2">
            <a:extLst>
              <a:ext uri="{FF2B5EF4-FFF2-40B4-BE49-F238E27FC236}">
                <a16:creationId xmlns:a16="http://schemas.microsoft.com/office/drawing/2014/main" id="{92E1DD72-7B06-A743-84E8-13C5768997C0}"/>
              </a:ext>
            </a:extLst>
          </p:cNvPr>
          <p:cNvSpPr>
            <a:spLocks noGrp="1"/>
          </p:cNvSpPr>
          <p:nvPr>
            <p:ph idx="1"/>
          </p:nvPr>
        </p:nvSpPr>
        <p:spPr>
          <a:xfrm>
            <a:off x="283780" y="1444885"/>
            <a:ext cx="11405038" cy="5034512"/>
          </a:xfrm>
        </p:spPr>
        <p:txBody>
          <a:bodyPr>
            <a:normAutofit/>
          </a:bodyPr>
          <a:lstStyle/>
          <a:p>
            <a:r>
              <a:rPr lang="en-US" sz="2000" dirty="0">
                <a:latin typeface="Times New Roman" panose="02020603050405020304" pitchFamily="18" charset="0"/>
                <a:cs typeface="Times New Roman" panose="02020603050405020304" pitchFamily="18" charset="0"/>
              </a:rPr>
              <a:t>Machine learning has been successful in predicting stock market prices but its application in predicting cryptocurrency prices has been quite restrictive.</a:t>
            </a:r>
          </a:p>
          <a:p>
            <a:r>
              <a:rPr lang="en-US" sz="2000" dirty="0">
                <a:latin typeface="Times New Roman" panose="02020603050405020304" pitchFamily="18" charset="0"/>
                <a:cs typeface="Times New Roman" panose="02020603050405020304" pitchFamily="18" charset="0"/>
              </a:rPr>
              <a:t>Their high volatility leads to the great potential of high profit if intelligent inventing strategies are taken</a:t>
            </a:r>
            <a:r>
              <a:rPr lang="en-US" dirty="0"/>
              <a:t>. </a:t>
            </a:r>
          </a:p>
          <a:p>
            <a:r>
              <a:rPr lang="en-US" sz="2000" dirty="0">
                <a:latin typeface="Times New Roman" panose="02020603050405020304" pitchFamily="18" charset="0"/>
                <a:cs typeface="Times New Roman" panose="02020603050405020304" pitchFamily="18" charset="0"/>
              </a:rPr>
              <a:t>Unfortunately, due to their lack of indexes, cryptocurrencies are relatively unpredictable compared to traditional financial predictions like stock market prediction.</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E9DCD9D-F08C-F348-8F1D-34316486EF6C}"/>
              </a:ext>
            </a:extLst>
          </p:cNvPr>
          <p:cNvSpPr txBox="1"/>
          <p:nvPr/>
        </p:nvSpPr>
        <p:spPr>
          <a:xfrm>
            <a:off x="4353601" y="3990990"/>
            <a:ext cx="6680106" cy="1200329"/>
          </a:xfrm>
          <a:prstGeom prst="rect">
            <a:avLst/>
          </a:prstGeom>
          <a:noFill/>
        </p:spPr>
        <p:txBody>
          <a:bodyPr wrap="square" rtlCol="0">
            <a:spAutoFit/>
          </a:bodyPr>
          <a:lstStyle/>
          <a:p>
            <a:pPr>
              <a:lnSpc>
                <a:spcPct val="90000"/>
              </a:lnSpc>
              <a:spcBef>
                <a:spcPts val="1000"/>
              </a:spcBef>
            </a:pPr>
            <a:r>
              <a:rPr lang="en-US" sz="2000" dirty="0">
                <a:latin typeface="Times New Roman" panose="02020603050405020304" pitchFamily="18" charset="0"/>
                <a:cs typeface="Times New Roman" panose="02020603050405020304" pitchFamily="18" charset="0"/>
              </a:rPr>
              <a:t>“The importance of having these bitcoin price prediction models is that they can have </a:t>
            </a:r>
            <a:r>
              <a:rPr lang="en-US" sz="2000" b="1" u="sng" dirty="0">
                <a:latin typeface="Times New Roman" panose="02020603050405020304" pitchFamily="18" charset="0"/>
                <a:cs typeface="Times New Roman" panose="02020603050405020304" pitchFamily="18" charset="0"/>
              </a:rPr>
              <a:t>significant economic ramifications by helping investors and traders</a:t>
            </a:r>
            <a:r>
              <a:rPr lang="en-US" sz="2000" dirty="0">
                <a:latin typeface="Times New Roman" panose="02020603050405020304" pitchFamily="18" charset="0"/>
                <a:cs typeface="Times New Roman" panose="02020603050405020304" pitchFamily="18" charset="0"/>
              </a:rPr>
              <a:t> to pinpoint cryptocurrency sales and purchasing.”</a:t>
            </a:r>
          </a:p>
        </p:txBody>
      </p:sp>
      <p:pic>
        <p:nvPicPr>
          <p:cNvPr id="7" name="Picture 18" descr="A picture containing text, antenna&#10;&#10;Description automatically generated">
            <a:extLst>
              <a:ext uri="{FF2B5EF4-FFF2-40B4-BE49-F238E27FC236}">
                <a16:creationId xmlns:a16="http://schemas.microsoft.com/office/drawing/2014/main" id="{E8ACEE8A-AE38-A049-9C64-8C4CB6E5B779}"/>
              </a:ext>
            </a:extLst>
          </p:cNvPr>
          <p:cNvPicPr>
            <a:picLocks noChangeAspect="1"/>
          </p:cNvPicPr>
          <p:nvPr/>
        </p:nvPicPr>
        <p:blipFill>
          <a:blip r:embed="rId2"/>
          <a:stretch>
            <a:fillRect/>
          </a:stretch>
        </p:blipFill>
        <p:spPr>
          <a:xfrm>
            <a:off x="1328612" y="3714224"/>
            <a:ext cx="2917732" cy="1584064"/>
          </a:xfrm>
          <a:prstGeom prst="rect">
            <a:avLst/>
          </a:prstGeom>
        </p:spPr>
      </p:pic>
    </p:spTree>
    <p:extLst>
      <p:ext uri="{BB962C8B-B14F-4D97-AF65-F5344CB8AC3E}">
        <p14:creationId xmlns:p14="http://schemas.microsoft.com/office/powerpoint/2010/main" val="355986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CB0C-119E-D744-AE54-C94EB5340F7B}"/>
              </a:ext>
            </a:extLst>
          </p:cNvPr>
          <p:cNvSpPr>
            <a:spLocks noGrp="1"/>
          </p:cNvSpPr>
          <p:nvPr>
            <p:ph type="title"/>
          </p:nvPr>
        </p:nvSpPr>
        <p:spPr>
          <a:xfrm>
            <a:off x="260131" y="150853"/>
            <a:ext cx="10515600" cy="1325563"/>
          </a:xfrm>
        </p:spPr>
        <p:txBody>
          <a:bodyPr/>
          <a:lstStyle/>
          <a:p>
            <a:r>
              <a:rPr lang="en-US" sz="3200" dirty="0">
                <a:latin typeface="Times New Roman" panose="02020603050405020304" pitchFamily="18" charset="0"/>
                <a:cs typeface="Times New Roman" panose="02020603050405020304" pitchFamily="18" charset="0"/>
              </a:rPr>
              <a:t>PREVIOUS RESEARCH </a:t>
            </a:r>
          </a:p>
        </p:txBody>
      </p:sp>
      <p:sp>
        <p:nvSpPr>
          <p:cNvPr id="3" name="Content Placeholder 2">
            <a:extLst>
              <a:ext uri="{FF2B5EF4-FFF2-40B4-BE49-F238E27FC236}">
                <a16:creationId xmlns:a16="http://schemas.microsoft.com/office/drawing/2014/main" id="{19AAD994-65EE-FA48-9AD5-B04F7B3261D1}"/>
              </a:ext>
            </a:extLst>
          </p:cNvPr>
          <p:cNvSpPr>
            <a:spLocks noGrp="1"/>
          </p:cNvSpPr>
          <p:nvPr>
            <p:ph idx="1"/>
          </p:nvPr>
        </p:nvSpPr>
        <p:spPr>
          <a:xfrm>
            <a:off x="260131" y="2049517"/>
            <a:ext cx="11553497" cy="2879835"/>
          </a:xfrm>
        </p:spPr>
        <p:txBody>
          <a:bodyPr>
            <a:normAutofit lnSpcReduction="10000"/>
          </a:bodyPr>
          <a:lstStyle/>
          <a:p>
            <a:pPr>
              <a:lnSpc>
                <a:spcPct val="100000"/>
              </a:lnSpc>
            </a:pPr>
            <a:r>
              <a:rPr lang="en-US" sz="2000" dirty="0">
                <a:latin typeface="Times New Roman" panose="02020603050405020304" pitchFamily="18" charset="0"/>
                <a:cs typeface="Times New Roman" panose="02020603050405020304" pitchFamily="18" charset="0"/>
              </a:rPr>
              <a:t>Many experiments were organized in determining the fluctuation of the Bitcoin price prediction using various methodologies among which one is said to be Time series Analysis.</a:t>
            </a:r>
            <a:endParaRPr lang="en-US" dirty="0"/>
          </a:p>
          <a:p>
            <a:pPr>
              <a:lnSpc>
                <a:spcPct val="100000"/>
              </a:lnSpc>
            </a:pPr>
            <a:r>
              <a:rPr lang="en-US" sz="2000" dirty="0">
                <a:latin typeface="Times New Roman" panose="02020603050405020304" pitchFamily="18" charset="0"/>
                <a:cs typeface="Times New Roman" panose="02020603050405020304" pitchFamily="18" charset="0"/>
              </a:rPr>
              <a:t>At last, one of the authors named Kim discovered the movement in the price by using few techniques like Neural Networks and Linear SVM. </a:t>
            </a:r>
          </a:p>
          <a:p>
            <a:pPr>
              <a:lnSpc>
                <a:spcPct val="100000"/>
              </a:lnSpc>
            </a:pPr>
            <a:r>
              <a:rPr lang="en-US" sz="2000" dirty="0">
                <a:latin typeface="Times New Roman" panose="02020603050405020304" pitchFamily="18" charset="0"/>
                <a:cs typeface="Times New Roman" panose="02020603050405020304" pitchFamily="18" charset="0"/>
              </a:rPr>
              <a:t>He had worked over two months in identifying the fluctuations of the bitcoin price and the news related to the raise in the price of bitcoin. </a:t>
            </a:r>
          </a:p>
          <a:p>
            <a:pPr>
              <a:lnSpc>
                <a:spcPct val="100000"/>
              </a:lnSpc>
            </a:pPr>
            <a:r>
              <a:rPr lang="en-US" sz="2000" b="1" u="sng" dirty="0">
                <a:latin typeface="Times New Roman" panose="02020603050405020304" pitchFamily="18" charset="0"/>
                <a:cs typeface="Times New Roman" panose="02020603050405020304" pitchFamily="18" charset="0"/>
              </a:rPr>
              <a:t>Shortcomings</a:t>
            </a:r>
            <a:r>
              <a:rPr lang="en-US" sz="2000" dirty="0">
                <a:latin typeface="Times New Roman" panose="02020603050405020304" pitchFamily="18" charset="0"/>
                <a:cs typeface="Times New Roman" panose="02020603050405020304" pitchFamily="18" charset="0"/>
              </a:rPr>
              <a:t>: Among these techniques the SVM had given the 65.03% accuracy despite of neural networks.</a:t>
            </a:r>
            <a:endParaRPr lang="en-US" dirty="0"/>
          </a:p>
          <a:p>
            <a:pPr marL="0" indent="0">
              <a:buNone/>
            </a:pPr>
            <a:endParaRPr lang="en-US" dirty="0"/>
          </a:p>
        </p:txBody>
      </p:sp>
    </p:spTree>
    <p:extLst>
      <p:ext uri="{BB962C8B-B14F-4D97-AF65-F5344CB8AC3E}">
        <p14:creationId xmlns:p14="http://schemas.microsoft.com/office/powerpoint/2010/main" val="1566521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4C5DC-4D64-F546-8F9E-7761E7311289}"/>
              </a:ext>
            </a:extLst>
          </p:cNvPr>
          <p:cNvSpPr>
            <a:spLocks noGrp="1"/>
          </p:cNvSpPr>
          <p:nvPr>
            <p:ph type="title"/>
          </p:nvPr>
        </p:nvSpPr>
        <p:spPr>
          <a:xfrm>
            <a:off x="260131" y="150852"/>
            <a:ext cx="10515600" cy="1325563"/>
          </a:xfrm>
        </p:spPr>
        <p:txBody>
          <a:bodyPr/>
          <a:lstStyle/>
          <a:p>
            <a:r>
              <a:rPr lang="en-US" sz="3200" dirty="0">
                <a:latin typeface="Times New Roman" panose="02020603050405020304" pitchFamily="18" charset="0"/>
                <a:cs typeface="Times New Roman" panose="02020603050405020304" pitchFamily="18" charset="0"/>
              </a:rPr>
              <a:t>PROPOSED METHODS</a:t>
            </a:r>
          </a:p>
        </p:txBody>
      </p:sp>
      <p:sp>
        <p:nvSpPr>
          <p:cNvPr id="3" name="Content Placeholder 2">
            <a:extLst>
              <a:ext uri="{FF2B5EF4-FFF2-40B4-BE49-F238E27FC236}">
                <a16:creationId xmlns:a16="http://schemas.microsoft.com/office/drawing/2014/main" id="{46615C93-C23F-D24F-8CBE-18B875A70C60}"/>
              </a:ext>
            </a:extLst>
          </p:cNvPr>
          <p:cNvSpPr>
            <a:spLocks noGrp="1"/>
          </p:cNvSpPr>
          <p:nvPr>
            <p:ph idx="1"/>
          </p:nvPr>
        </p:nvSpPr>
        <p:spPr>
          <a:xfrm>
            <a:off x="260131" y="1363169"/>
            <a:ext cx="11671738" cy="5226817"/>
          </a:xfrm>
        </p:spPr>
        <p:txBody>
          <a:bodyPr>
            <a:normAutofit lnSpcReduction="10000"/>
          </a:bodyPr>
          <a:lstStyle/>
          <a:p>
            <a:pPr marL="0" indent="0">
              <a:lnSpc>
                <a:spcPct val="100000"/>
              </a:lnSpc>
              <a:buNone/>
            </a:pPr>
            <a:r>
              <a:rPr lang="en-US" sz="2000" b="1" u="sng" dirty="0">
                <a:latin typeface="Times New Roman" panose="02020603050405020304" pitchFamily="18" charset="0"/>
                <a:cs typeface="Times New Roman" panose="02020603050405020304" pitchFamily="18" charset="0"/>
              </a:rPr>
              <a:t>ARIMA:</a:t>
            </a:r>
          </a:p>
          <a:p>
            <a:pPr>
              <a:lnSpc>
                <a:spcPct val="100000"/>
              </a:lnSpc>
            </a:pPr>
            <a:r>
              <a:rPr lang="en-US" sz="2000" dirty="0">
                <a:latin typeface="Times New Roman" panose="02020603050405020304" pitchFamily="18" charset="0"/>
                <a:cs typeface="Times New Roman" panose="02020603050405020304" pitchFamily="18" charset="0"/>
              </a:rPr>
              <a:t>Autoregressive integrated moving average (ARIMA) is generally used to depict the future data points on a time scale. </a:t>
            </a:r>
          </a:p>
          <a:p>
            <a:pPr>
              <a:lnSpc>
                <a:spcPct val="100000"/>
              </a:lnSpc>
            </a:pPr>
            <a:r>
              <a:rPr lang="en-US" sz="2000" dirty="0">
                <a:latin typeface="Times New Roman" panose="02020603050405020304" pitchFamily="18" charset="0"/>
                <a:cs typeface="Times New Roman" panose="02020603050405020304" pitchFamily="18" charset="0"/>
              </a:rPr>
              <a:t>The major benefit of this model is that this might be used in circumstances when the data is non-stationary. </a:t>
            </a:r>
          </a:p>
          <a:p>
            <a:pPr>
              <a:lnSpc>
                <a:spcPct val="100000"/>
              </a:lnSpc>
            </a:pPr>
            <a:r>
              <a:rPr lang="en-US" sz="2000" dirty="0">
                <a:latin typeface="Times New Roman" panose="02020603050405020304" pitchFamily="18" charset="0"/>
                <a:cs typeface="Times New Roman" panose="02020603050405020304" pitchFamily="18" charset="0"/>
              </a:rPr>
              <a:t>In the ARIMA model, integration means that the data values have been replaced by the discrepancy among their present value and the cumulative values. </a:t>
            </a:r>
          </a:p>
          <a:p>
            <a:pPr marL="0" indent="0">
              <a:lnSpc>
                <a:spcPct val="100000"/>
              </a:lnSpc>
              <a:buNone/>
            </a:pPr>
            <a:r>
              <a:rPr lang="en-US" sz="2000" b="1" u="sng" dirty="0">
                <a:latin typeface="Times New Roman" panose="02020603050405020304" pitchFamily="18" charset="0"/>
                <a:cs typeface="Times New Roman" panose="02020603050405020304" pitchFamily="18" charset="0"/>
              </a:rPr>
              <a:t>RNN: </a:t>
            </a:r>
          </a:p>
          <a:p>
            <a:pPr>
              <a:lnSpc>
                <a:spcPct val="100000"/>
              </a:lnSpc>
            </a:pPr>
            <a:r>
              <a:rPr lang="en-US" sz="2100" dirty="0">
                <a:latin typeface="Times New Roman" panose="02020603050405020304" pitchFamily="18" charset="0"/>
                <a:cs typeface="Times New Roman" panose="02020603050405020304" pitchFamily="18" charset="0"/>
              </a:rPr>
              <a:t>Recurrent Neural Networks (RNN) or Long Short- Term Memory (LSTM) where these are type of RNN, but they vary from ordinary neural network across its internal storage or hidden state. </a:t>
            </a:r>
          </a:p>
          <a:p>
            <a:pPr>
              <a:lnSpc>
                <a:spcPct val="100000"/>
              </a:lnSpc>
            </a:pPr>
            <a:r>
              <a:rPr lang="en-US" sz="2100" dirty="0">
                <a:latin typeface="Times New Roman" panose="02020603050405020304" pitchFamily="18" charset="0"/>
                <a:cs typeface="Times New Roman" panose="02020603050405020304" pitchFamily="18" charset="0"/>
              </a:rPr>
              <a:t>RNN provides the outcome based on the past input and its context. </a:t>
            </a:r>
          </a:p>
          <a:p>
            <a:pPr>
              <a:lnSpc>
                <a:spcPct val="100000"/>
              </a:lnSpc>
            </a:pPr>
            <a:r>
              <a:rPr lang="en-US" sz="2100" dirty="0">
                <a:latin typeface="Times New Roman" panose="02020603050405020304" pitchFamily="18" charset="0"/>
                <a:cs typeface="Times New Roman" panose="02020603050405020304" pitchFamily="18" charset="0"/>
              </a:rPr>
              <a:t>Gated Recurrent Units (GRUs) are among the strongly connected versions of sophisticated recurrent units. </a:t>
            </a:r>
          </a:p>
          <a:p>
            <a:pPr marL="0" indent="0">
              <a:lnSpc>
                <a:spcPct val="100000"/>
              </a:lnSpc>
              <a:buNone/>
            </a:pPr>
            <a:endParaRPr lang="en-US" sz="2000" b="1" u="sng" dirty="0">
              <a:latin typeface="Times New Roman" panose="02020603050405020304" pitchFamily="18" charset="0"/>
              <a:cs typeface="Times New Roman" panose="02020603050405020304" pitchFamily="18" charset="0"/>
            </a:endParaRPr>
          </a:p>
          <a:p>
            <a:pPr marL="0" indent="0">
              <a:lnSpc>
                <a:spcPct val="100000"/>
              </a:lnSpc>
              <a:buNone/>
            </a:pPr>
            <a:r>
              <a:rPr lang="en-US" sz="2000" b="1" u="sng" dirty="0">
                <a:latin typeface="Times New Roman" panose="02020603050405020304" pitchFamily="18" charset="0"/>
                <a:cs typeface="Times New Roman" panose="02020603050405020304" pitchFamily="18" charset="0"/>
              </a:rPr>
              <a:t> </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95502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1A53-C349-0348-9114-61F829F354BE}"/>
              </a:ext>
            </a:extLst>
          </p:cNvPr>
          <p:cNvSpPr>
            <a:spLocks noGrp="1"/>
          </p:cNvSpPr>
          <p:nvPr>
            <p:ph type="title"/>
          </p:nvPr>
        </p:nvSpPr>
        <p:spPr>
          <a:xfrm>
            <a:off x="294290" y="136634"/>
            <a:ext cx="11059510" cy="1308250"/>
          </a:xfrm>
        </p:spPr>
        <p:txBody>
          <a:bodyPr/>
          <a:lstStyle/>
          <a:p>
            <a:r>
              <a:rPr lang="en-US" sz="3200" dirty="0">
                <a:latin typeface="Times New Roman" panose="02020603050405020304" pitchFamily="18" charset="0"/>
                <a:cs typeface="Times New Roman" panose="02020603050405020304" pitchFamily="18" charset="0"/>
              </a:rPr>
              <a:t>PROJECT OVERVIEW</a:t>
            </a:r>
          </a:p>
        </p:txBody>
      </p:sp>
      <p:sp>
        <p:nvSpPr>
          <p:cNvPr id="3" name="Content Placeholder 2">
            <a:extLst>
              <a:ext uri="{FF2B5EF4-FFF2-40B4-BE49-F238E27FC236}">
                <a16:creationId xmlns:a16="http://schemas.microsoft.com/office/drawing/2014/main" id="{823CD5C8-2513-9B48-B6E0-0ACC05EF804D}"/>
              </a:ext>
            </a:extLst>
          </p:cNvPr>
          <p:cNvSpPr>
            <a:spLocks noGrp="1"/>
          </p:cNvSpPr>
          <p:nvPr>
            <p:ph idx="1"/>
          </p:nvPr>
        </p:nvSpPr>
        <p:spPr>
          <a:xfrm>
            <a:off x="294290" y="2186152"/>
            <a:ext cx="11309131" cy="2701158"/>
          </a:xfrm>
        </p:spPr>
        <p:txBody>
          <a:bodyPr/>
          <a:lstStyle/>
          <a:p>
            <a:pPr>
              <a:lnSpc>
                <a:spcPct val="100000"/>
              </a:lnSpc>
            </a:pPr>
            <a:r>
              <a:rPr lang="en-US" sz="2000" dirty="0">
                <a:latin typeface="Times New Roman" panose="02020603050405020304" pitchFamily="18" charset="0"/>
                <a:cs typeface="Times New Roman" panose="02020603050405020304" pitchFamily="18" charset="0"/>
              </a:rPr>
              <a:t>The datasets are taken from the </a:t>
            </a:r>
            <a:r>
              <a:rPr lang="en-US" sz="2000" b="1" u="sng" dirty="0">
                <a:latin typeface="Times New Roman" panose="02020603050405020304" pitchFamily="18" charset="0"/>
                <a:cs typeface="Times New Roman" panose="02020603050405020304" pitchFamily="18" charset="0"/>
              </a:rPr>
              <a:t>Kaggle</a:t>
            </a:r>
            <a:r>
              <a:rPr lang="en-US" sz="2000" dirty="0">
                <a:latin typeface="Times New Roman" panose="02020603050405020304" pitchFamily="18" charset="0"/>
                <a:cs typeface="Times New Roman" panose="02020603050405020304" pitchFamily="18" charset="0"/>
              </a:rPr>
              <a:t> website which is almost valid for crypto exchange in few countries. </a:t>
            </a:r>
          </a:p>
          <a:p>
            <a:pPr>
              <a:lnSpc>
                <a:spcPct val="100000"/>
              </a:lnSpc>
            </a:pPr>
            <a:r>
              <a:rPr lang="en-US" sz="2000" dirty="0">
                <a:latin typeface="Times New Roman" panose="02020603050405020304" pitchFamily="18" charset="0"/>
                <a:cs typeface="Times New Roman" panose="02020603050405020304" pitchFamily="18" charset="0"/>
              </a:rPr>
              <a:t>For training and testing process, we determined the methodologies like Recurrent Neural Networks with LSTM and GRU i.e., sequence to sequence and ARIMA.</a:t>
            </a:r>
          </a:p>
          <a:p>
            <a:pPr>
              <a:lnSpc>
                <a:spcPct val="100000"/>
              </a:lnSpc>
            </a:pPr>
            <a:r>
              <a:rPr lang="en-US" sz="2000" dirty="0">
                <a:latin typeface="Times New Roman" panose="02020603050405020304" pitchFamily="18" charset="0"/>
                <a:cs typeface="Times New Roman" panose="02020603050405020304" pitchFamily="18" charset="0"/>
              </a:rPr>
              <a:t>We would also like to show the plots which compares the estimated prices and the actual price. </a:t>
            </a:r>
          </a:p>
          <a:p>
            <a:pPr>
              <a:lnSpc>
                <a:spcPct val="100000"/>
              </a:lnSpc>
            </a:pPr>
            <a:r>
              <a:rPr lang="en-US" sz="2000" dirty="0">
                <a:latin typeface="Times New Roman" panose="02020603050405020304" pitchFamily="18" charset="0"/>
                <a:cs typeface="Times New Roman" panose="02020603050405020304" pitchFamily="18" charset="0"/>
              </a:rPr>
              <a:t>Not only the comparison between the prices, we have also determined the bitcoin price prediction in certain year that varies from month-to-month. </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771278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28DC-AC2F-C047-A88A-32CF2527621A}"/>
              </a:ext>
            </a:extLst>
          </p:cNvPr>
          <p:cNvSpPr>
            <a:spLocks noGrp="1"/>
          </p:cNvSpPr>
          <p:nvPr>
            <p:ph type="title"/>
          </p:nvPr>
        </p:nvSpPr>
        <p:spPr>
          <a:xfrm>
            <a:off x="323193" y="129832"/>
            <a:ext cx="10515600" cy="1325563"/>
          </a:xfrm>
        </p:spPr>
        <p:txBody>
          <a:bodyPr/>
          <a:lstStyle/>
          <a:p>
            <a:r>
              <a:rPr lang="en-US" sz="3200" dirty="0">
                <a:latin typeface="Times New Roman" panose="02020603050405020304" pitchFamily="18" charset="0"/>
                <a:cs typeface="Times New Roman" panose="02020603050405020304" pitchFamily="18" charset="0"/>
              </a:rPr>
              <a:t>RESEARCH PAPERS</a:t>
            </a:r>
          </a:p>
        </p:txBody>
      </p:sp>
      <p:sp>
        <p:nvSpPr>
          <p:cNvPr id="3" name="Content Placeholder 2">
            <a:extLst>
              <a:ext uri="{FF2B5EF4-FFF2-40B4-BE49-F238E27FC236}">
                <a16:creationId xmlns:a16="http://schemas.microsoft.com/office/drawing/2014/main" id="{B64E5176-F455-D543-BB61-CBB7C1AA3B00}"/>
              </a:ext>
            </a:extLst>
          </p:cNvPr>
          <p:cNvSpPr>
            <a:spLocks noGrp="1"/>
          </p:cNvSpPr>
          <p:nvPr>
            <p:ph idx="1"/>
          </p:nvPr>
        </p:nvSpPr>
        <p:spPr>
          <a:xfrm>
            <a:off x="331075" y="3321269"/>
            <a:ext cx="11661227" cy="2469931"/>
          </a:xfrm>
        </p:spPr>
        <p:txBody>
          <a:bodyPr/>
          <a:lstStyle/>
          <a:p>
            <a:pPr>
              <a:lnSpc>
                <a:spcPct val="100000"/>
              </a:lnSpc>
            </a:pPr>
            <a:r>
              <a:rPr lang="en-US" sz="2000" dirty="0">
                <a:latin typeface="Times New Roman" panose="02020603050405020304" pitchFamily="18" charset="0"/>
                <a:cs typeface="Times New Roman" panose="02020603050405020304" pitchFamily="18" charset="0"/>
              </a:rPr>
              <a:t>The previous research papers existing on this topic have no proper standard models as the problem involves prices which are changing with time. </a:t>
            </a:r>
          </a:p>
          <a:p>
            <a:pPr>
              <a:lnSpc>
                <a:spcPct val="100000"/>
              </a:lnSpc>
            </a:pPr>
            <a:r>
              <a:rPr lang="en-US" sz="2000" dirty="0">
                <a:latin typeface="Times New Roman" panose="02020603050405020304" pitchFamily="18" charset="0"/>
                <a:cs typeface="Times New Roman" panose="02020603050405020304" pitchFamily="18" charset="0"/>
              </a:rPr>
              <a:t>This is because of solving the problem as a normal machine learning problem with the features being the previous prices and the output being the price predicted for that day. </a:t>
            </a:r>
          </a:p>
          <a:p>
            <a:pPr>
              <a:lnSpc>
                <a:spcPct val="100000"/>
              </a:lnSpc>
            </a:pPr>
            <a:r>
              <a:rPr lang="en-US" sz="2000" dirty="0">
                <a:latin typeface="Times New Roman" panose="02020603050405020304" pitchFamily="18" charset="0"/>
                <a:cs typeface="Times New Roman" panose="02020603050405020304" pitchFamily="18" charset="0"/>
              </a:rPr>
              <a:t>Instead, it should be modelled as a series prediction problem.</a:t>
            </a:r>
          </a:p>
          <a:p>
            <a:pPr>
              <a:lnSpc>
                <a:spcPct val="100000"/>
              </a:lnSpc>
            </a:pPr>
            <a:r>
              <a:rPr lang="en-US" sz="2000" dirty="0">
                <a:latin typeface="Times New Roman" panose="02020603050405020304" pitchFamily="18" charset="0"/>
                <a:cs typeface="Times New Roman" panose="02020603050405020304" pitchFamily="18" charset="0"/>
              </a:rPr>
              <a:t>We took this as the foundation and it became the idea behind our project.</a:t>
            </a:r>
          </a:p>
          <a:p>
            <a:pPr>
              <a:lnSpc>
                <a:spcPct val="100000"/>
              </a:lnSpc>
            </a:pPr>
            <a:endParaRPr lang="en-US" sz="2000" dirty="0">
              <a:latin typeface="Times New Roman" panose="02020603050405020304" pitchFamily="18" charset="0"/>
              <a:cs typeface="Times New Roman" panose="02020603050405020304" pitchFamily="18" charset="0"/>
            </a:endParaRPr>
          </a:p>
          <a:p>
            <a:endParaRPr lang="en-US" dirty="0"/>
          </a:p>
        </p:txBody>
      </p:sp>
      <p:pic>
        <p:nvPicPr>
          <p:cNvPr id="4" name="Picture 3">
            <a:extLst>
              <a:ext uri="{FF2B5EF4-FFF2-40B4-BE49-F238E27FC236}">
                <a16:creationId xmlns:a16="http://schemas.microsoft.com/office/drawing/2014/main" id="{3A56BF1E-4693-1549-8CCB-87A8A44DA916}"/>
              </a:ext>
            </a:extLst>
          </p:cNvPr>
          <p:cNvPicPr>
            <a:picLocks noChangeAspect="1"/>
          </p:cNvPicPr>
          <p:nvPr/>
        </p:nvPicPr>
        <p:blipFill>
          <a:blip r:embed="rId2"/>
          <a:stretch>
            <a:fillRect/>
          </a:stretch>
        </p:blipFill>
        <p:spPr>
          <a:xfrm>
            <a:off x="728662" y="1455395"/>
            <a:ext cx="4867275" cy="1773533"/>
          </a:xfrm>
          <a:prstGeom prst="rect">
            <a:avLst/>
          </a:prstGeom>
        </p:spPr>
      </p:pic>
      <p:pic>
        <p:nvPicPr>
          <p:cNvPr id="5" name="Picture 4">
            <a:extLst>
              <a:ext uri="{FF2B5EF4-FFF2-40B4-BE49-F238E27FC236}">
                <a16:creationId xmlns:a16="http://schemas.microsoft.com/office/drawing/2014/main" id="{5A4B1776-26D5-1545-B8AE-82DD2B230BBF}"/>
              </a:ext>
            </a:extLst>
          </p:cNvPr>
          <p:cNvPicPr>
            <a:picLocks noChangeAspect="1"/>
          </p:cNvPicPr>
          <p:nvPr/>
        </p:nvPicPr>
        <p:blipFill>
          <a:blip r:embed="rId3"/>
          <a:stretch>
            <a:fillRect/>
          </a:stretch>
        </p:blipFill>
        <p:spPr>
          <a:xfrm>
            <a:off x="5900890" y="1455394"/>
            <a:ext cx="5562448" cy="1773534"/>
          </a:xfrm>
          <a:prstGeom prst="rect">
            <a:avLst/>
          </a:prstGeom>
        </p:spPr>
      </p:pic>
    </p:spTree>
    <p:extLst>
      <p:ext uri="{BB962C8B-B14F-4D97-AF65-F5344CB8AC3E}">
        <p14:creationId xmlns:p14="http://schemas.microsoft.com/office/powerpoint/2010/main" val="2273023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6198D-769D-4947-8B4B-AAEB5B29614F}"/>
              </a:ext>
            </a:extLst>
          </p:cNvPr>
          <p:cNvSpPr>
            <a:spLocks noGrp="1"/>
          </p:cNvSpPr>
          <p:nvPr>
            <p:ph type="title"/>
          </p:nvPr>
        </p:nvSpPr>
        <p:spPr>
          <a:xfrm>
            <a:off x="312683" y="119321"/>
            <a:ext cx="10515600" cy="1325563"/>
          </a:xfrm>
        </p:spPr>
        <p:txBody>
          <a:bodyPr/>
          <a:lstStyle/>
          <a:p>
            <a:r>
              <a:rPr lang="en-US" sz="3200" dirty="0">
                <a:latin typeface="Times New Roman" panose="02020603050405020304" pitchFamily="18" charset="0"/>
                <a:cs typeface="Times New Roman" panose="02020603050405020304" pitchFamily="18" charset="0"/>
              </a:rPr>
              <a:t>DATA PRE-PROCESSING</a:t>
            </a:r>
          </a:p>
        </p:txBody>
      </p:sp>
      <p:sp>
        <p:nvSpPr>
          <p:cNvPr id="3" name="Content Placeholder 2">
            <a:extLst>
              <a:ext uri="{FF2B5EF4-FFF2-40B4-BE49-F238E27FC236}">
                <a16:creationId xmlns:a16="http://schemas.microsoft.com/office/drawing/2014/main" id="{4305EE18-6900-7D41-B26D-FCD9D0346314}"/>
              </a:ext>
            </a:extLst>
          </p:cNvPr>
          <p:cNvSpPr>
            <a:spLocks noGrp="1"/>
          </p:cNvSpPr>
          <p:nvPr>
            <p:ph idx="1"/>
          </p:nvPr>
        </p:nvSpPr>
        <p:spPr>
          <a:xfrm>
            <a:off x="312683" y="1444884"/>
            <a:ext cx="11408979" cy="5057901"/>
          </a:xfrm>
        </p:spPr>
        <p:txBody>
          <a:bodyPr/>
          <a:lstStyle/>
          <a:p>
            <a:r>
              <a:rPr lang="en-US" sz="2000" dirty="0">
                <a:latin typeface="Times New Roman" panose="02020603050405020304" pitchFamily="18" charset="0"/>
                <a:cs typeface="Times New Roman" panose="02020603050405020304" pitchFamily="18" charset="0"/>
              </a:rPr>
              <a:t>Firstly, The packages are imported and dataset is imported.</a:t>
            </a:r>
          </a:p>
          <a:p>
            <a:r>
              <a:rPr lang="en-US" sz="2000" dirty="0">
                <a:latin typeface="Times New Roman" panose="02020603050405020304" pitchFamily="18" charset="0"/>
                <a:cs typeface="Times New Roman" panose="02020603050405020304" pitchFamily="18" charset="0"/>
              </a:rPr>
              <a:t>The timestamp values are not humanly readable. So, they are converted  into a normal date first.</a:t>
            </a:r>
          </a:p>
          <a:p>
            <a:r>
              <a:rPr lang="en-US" sz="2000" dirty="0">
                <a:latin typeface="Times New Roman" panose="02020603050405020304" pitchFamily="18" charset="0"/>
                <a:cs typeface="Times New Roman" panose="02020603050405020304" pitchFamily="18" charset="0"/>
              </a:rPr>
              <a:t>After this timestamp column is dropped and replaced by date column.</a:t>
            </a:r>
          </a:p>
          <a:p>
            <a:r>
              <a:rPr lang="en-US" sz="2000" dirty="0">
                <a:latin typeface="Times New Roman" panose="02020603050405020304" pitchFamily="18" charset="0"/>
                <a:cs typeface="Times New Roman" panose="02020603050405020304" pitchFamily="18" charset="0"/>
              </a:rPr>
              <a:t>There are few NAN values and we don’t want to drop those values. Since it is a time series data, we need to be extremely careful how we handle these values.</a:t>
            </a:r>
          </a:p>
          <a:p>
            <a:r>
              <a:rPr lang="en-US" sz="2000" dirty="0">
                <a:latin typeface="Times New Roman" panose="02020603050405020304" pitchFamily="18" charset="0"/>
                <a:cs typeface="Times New Roman" panose="02020603050405020304" pitchFamily="18" charset="0"/>
              </a:rPr>
              <a:t> There are two options: Fill the missing values with previous values (forward fill) Fill the missing values with future values (backward fill).</a:t>
            </a:r>
          </a:p>
          <a:p>
            <a:r>
              <a:rPr lang="en-US" sz="2000" dirty="0">
                <a:latin typeface="Times New Roman" panose="02020603050405020304" pitchFamily="18" charset="0"/>
                <a:cs typeface="Times New Roman" panose="02020603050405020304" pitchFamily="18" charset="0"/>
              </a:rPr>
              <a:t> We chose Forward Fill.</a:t>
            </a:r>
          </a:p>
          <a:p>
            <a:r>
              <a:rPr lang="en-US" sz="2000" dirty="0">
                <a:latin typeface="Times New Roman" panose="02020603050405020304" pitchFamily="18" charset="0"/>
                <a:cs typeface="Times New Roman" panose="02020603050405020304" pitchFamily="18" charset="0"/>
              </a:rPr>
              <a:t>After this, the dataset is split into training and testing datasets based on the ARIMA and RNN Models.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8451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2E5A-9CBA-E543-8132-420088E768F7}"/>
              </a:ext>
            </a:extLst>
          </p:cNvPr>
          <p:cNvSpPr>
            <a:spLocks noGrp="1"/>
          </p:cNvSpPr>
          <p:nvPr>
            <p:ph type="title"/>
          </p:nvPr>
        </p:nvSpPr>
        <p:spPr>
          <a:xfrm>
            <a:off x="417786" y="150852"/>
            <a:ext cx="10515600" cy="1325563"/>
          </a:xfrm>
        </p:spPr>
        <p:txBody>
          <a:bodyPr/>
          <a:lstStyle/>
          <a:p>
            <a:r>
              <a:rPr lang="en-US" sz="3200" dirty="0">
                <a:latin typeface="Times New Roman" panose="02020603050405020304" pitchFamily="18" charset="0"/>
                <a:cs typeface="Times New Roman" panose="02020603050405020304" pitchFamily="18" charset="0"/>
              </a:rPr>
              <a:t>ARIMA</a:t>
            </a:r>
          </a:p>
        </p:txBody>
      </p:sp>
      <p:sp>
        <p:nvSpPr>
          <p:cNvPr id="3" name="Content Placeholder 2">
            <a:extLst>
              <a:ext uri="{FF2B5EF4-FFF2-40B4-BE49-F238E27FC236}">
                <a16:creationId xmlns:a16="http://schemas.microsoft.com/office/drawing/2014/main" id="{D42EAF71-F30D-1C4F-AAE2-CF26F00DCDE8}"/>
              </a:ext>
            </a:extLst>
          </p:cNvPr>
          <p:cNvSpPr>
            <a:spLocks noGrp="1"/>
          </p:cNvSpPr>
          <p:nvPr>
            <p:ph idx="1"/>
          </p:nvPr>
        </p:nvSpPr>
        <p:spPr>
          <a:xfrm>
            <a:off x="417786" y="1397877"/>
            <a:ext cx="11458904" cy="4689462"/>
          </a:xfrm>
        </p:spPr>
        <p:txBody>
          <a:bodyPr>
            <a:normAutofit/>
          </a:bodyPr>
          <a:lstStyle/>
          <a:p>
            <a:pPr>
              <a:lnSpc>
                <a:spcPct val="100000"/>
              </a:lnSpc>
            </a:pPr>
            <a:r>
              <a:rPr lang="en-US" sz="2000" dirty="0">
                <a:latin typeface="Times New Roman" panose="02020603050405020304" pitchFamily="18" charset="0"/>
                <a:cs typeface="Times New Roman" panose="02020603050405020304" pitchFamily="18" charset="0"/>
              </a:rPr>
              <a:t>Autoregressive integrated moving average (ARIMA) is a statistical regression model, which can be utilized in time series forecasting applications, such as finance. </a:t>
            </a:r>
          </a:p>
          <a:p>
            <a:pPr>
              <a:lnSpc>
                <a:spcPct val="100000"/>
              </a:lnSpc>
            </a:pPr>
            <a:r>
              <a:rPr lang="en-US" sz="2000" dirty="0">
                <a:latin typeface="Times New Roman" panose="02020603050405020304" pitchFamily="18" charset="0"/>
                <a:cs typeface="Times New Roman" panose="02020603050405020304" pitchFamily="18" charset="0"/>
              </a:rPr>
              <a:t>ARIMA makes predictions while considering the lagged values of a time series, while accommodating for non-stationarity.</a:t>
            </a:r>
          </a:p>
          <a:p>
            <a:pPr>
              <a:lnSpc>
                <a:spcPct val="100000"/>
              </a:lnSpc>
            </a:pPr>
            <a:r>
              <a:rPr lang="en-US" sz="2000" dirty="0">
                <a:latin typeface="Times New Roman" panose="02020603050405020304" pitchFamily="18" charset="0"/>
                <a:cs typeface="Times New Roman" panose="02020603050405020304" pitchFamily="18" charset="0"/>
              </a:rPr>
              <a:t>The model, which is one of the most popular linear models for time series forecasting, originates from the autoregressive (AR) and moving average (MA) models, as well as their combination, also known as ARMA.</a:t>
            </a:r>
          </a:p>
          <a:p>
            <a:pPr>
              <a:lnSpc>
                <a:spcPct val="100000"/>
              </a:lnSpc>
            </a:pPr>
            <a:r>
              <a:rPr lang="en-US" sz="2000" dirty="0">
                <a:latin typeface="Times New Roman" panose="02020603050405020304" pitchFamily="18" charset="0"/>
                <a:cs typeface="Times New Roman" panose="02020603050405020304" pitchFamily="18" charset="0"/>
              </a:rPr>
              <a:t>For making predictions with the ARIMA model, we had to follow a step-by-step procedure to be able to feed the data to the ARIMA model.</a:t>
            </a:r>
          </a:p>
          <a:p>
            <a:r>
              <a:rPr lang="en-US" sz="2000" dirty="0">
                <a:latin typeface="Times New Roman" panose="02020603050405020304" pitchFamily="18" charset="0"/>
                <a:cs typeface="Times New Roman" panose="02020603050405020304" pitchFamily="18" charset="0"/>
              </a:rPr>
              <a:t>The first step involves visualizing the time series data: It is essential to analyze the trends prior to building any kind of time series model. </a:t>
            </a:r>
          </a:p>
          <a:p>
            <a:pPr>
              <a:lnSpc>
                <a:spcPct val="100000"/>
              </a:lnSpc>
            </a:pPr>
            <a:r>
              <a:rPr lang="en-US" sz="2000" dirty="0">
                <a:latin typeface="Times New Roman" panose="02020603050405020304" pitchFamily="18" charset="0"/>
                <a:cs typeface="Times New Roman" panose="02020603050405020304" pitchFamily="18" charset="0"/>
              </a:rPr>
              <a:t>Although the ARMA model can generally only be applied to stationary time series, non-stationary time series can be converted to stationary using the </a:t>
            </a:r>
            <a:r>
              <a:rPr lang="en-US" sz="2000" dirty="0" err="1">
                <a:latin typeface="Times New Roman" panose="02020603050405020304" pitchFamily="18" charset="0"/>
                <a:cs typeface="Times New Roman" panose="02020603050405020304" pitchFamily="18" charset="0"/>
              </a:rPr>
              <a:t>dth</a:t>
            </a:r>
            <a:r>
              <a:rPr lang="en-US" sz="2000" dirty="0">
                <a:latin typeface="Times New Roman" panose="02020603050405020304" pitchFamily="18" charset="0"/>
                <a:cs typeface="Times New Roman" panose="02020603050405020304" pitchFamily="18" charset="0"/>
              </a:rPr>
              <a:t> differentiation process. </a:t>
            </a:r>
          </a:p>
          <a:p>
            <a:endParaRPr lang="en-US" sz="2000"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1675760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2237</Words>
  <Application>Microsoft Macintosh PowerPoint</Application>
  <PresentationFormat>Widescreen</PresentationFormat>
  <Paragraphs>162</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Bitcoin Price prediction using            ARIMA and RNN      CSC 8810 - Computational Intelligence </vt:lpstr>
      <vt:lpstr>AGENDA</vt:lpstr>
      <vt:lpstr>MOTIVATION</vt:lpstr>
      <vt:lpstr>PREVIOUS RESEARCH </vt:lpstr>
      <vt:lpstr>PROPOSED METHODS</vt:lpstr>
      <vt:lpstr>PROJECT OVERVIEW</vt:lpstr>
      <vt:lpstr>RESEARCH PAPERS</vt:lpstr>
      <vt:lpstr>DATA PRE-PROCESSING</vt:lpstr>
      <vt:lpstr>ARIMA</vt:lpstr>
      <vt:lpstr>ARIMA (…contd)</vt:lpstr>
      <vt:lpstr>ARIMA IMPLEMENTATION</vt:lpstr>
      <vt:lpstr>ARIMA IMPLEMENTATION ( …contd)</vt:lpstr>
      <vt:lpstr>ARIMA IMPLEMENTATION ( …contd)</vt:lpstr>
      <vt:lpstr>ARIMA IMPLEMENTATION ( …contd)</vt:lpstr>
      <vt:lpstr>ARIMA IMPLEMENTATION ( …contd)</vt:lpstr>
      <vt:lpstr>ARIMA RESULTS</vt:lpstr>
      <vt:lpstr>RECURRENT NEURAL NETWORKS</vt:lpstr>
      <vt:lpstr>LSTM AND GRU</vt:lpstr>
      <vt:lpstr>REPRESENTATION OF RNN, LSTM AND GRU</vt:lpstr>
      <vt:lpstr>RNN IMPLEMETATION</vt:lpstr>
      <vt:lpstr>RESULTS FOR RNN: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Bitcoin Price prediction using            ARIMA and RNN          Computational Intelligence </dc:title>
  <dc:creator>Rishinya Chowdary Ravipati</dc:creator>
  <cp:lastModifiedBy>Rishinya Chowdary Ravipati</cp:lastModifiedBy>
  <cp:revision>54</cp:revision>
  <dcterms:created xsi:type="dcterms:W3CDTF">2022-04-15T01:04:32Z</dcterms:created>
  <dcterms:modified xsi:type="dcterms:W3CDTF">2022-04-20T18:35:33Z</dcterms:modified>
</cp:coreProperties>
</file>